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4"/>
  </p:sldMasterIdLst>
  <p:notesMasterIdLst>
    <p:notesMasterId r:id="rId21"/>
  </p:notesMasterIdLst>
  <p:handoutMasterIdLst>
    <p:handoutMasterId r:id="rId22"/>
  </p:handoutMasterIdLst>
  <p:sldIdLst>
    <p:sldId id="256" r:id="rId5"/>
    <p:sldId id="268" r:id="rId6"/>
    <p:sldId id="257" r:id="rId7"/>
    <p:sldId id="258" r:id="rId8"/>
    <p:sldId id="271" r:id="rId9"/>
    <p:sldId id="272" r:id="rId10"/>
    <p:sldId id="266" r:id="rId11"/>
    <p:sldId id="259" r:id="rId12"/>
    <p:sldId id="260" r:id="rId13"/>
    <p:sldId id="262" r:id="rId14"/>
    <p:sldId id="263" r:id="rId15"/>
    <p:sldId id="264" r:id="rId16"/>
    <p:sldId id="265" r:id="rId17"/>
    <p:sldId id="269" r:id="rId18"/>
    <p:sldId id="267" r:id="rId19"/>
    <p:sldId id="270"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F8F41-D4E3-4AF7-F089-3558D5DFAEE0}" v="297" dt="2021-09-23T16:06:15.592"/>
    <p1510:client id="{1B82DF7E-0D5B-FEEA-399F-02C91F8C1CCA}" v="1663" dt="2021-09-08T15:45:15.463"/>
    <p1510:client id="{1E8FD262-5867-B555-16C0-685D3A14D905}" v="16" dt="2021-09-23T17:26:02.260"/>
    <p1510:client id="{258E9D03-B104-A483-50FF-BBE708F32A8C}" v="54" dt="2021-09-23T17:22:54.980"/>
    <p1510:client id="{36A12BB6-8A19-4901-8BFB-EB45791D8CA3}" v="182" dt="2023-09-25T19:43:10.181"/>
    <p1510:client id="{81A1800A-F31D-3FF8-4BAF-4DFBE489EEB4}" v="187" dt="2023-10-05T15:46:26.883"/>
    <p1510:client id="{CA033BFC-F8BF-297C-9F3D-722A831FC050}" v="2" dt="2023-09-25T16:08:12.672"/>
    <p1510:client id="{E4B2A5F7-0C7C-926B-316A-E02B3FA6E23F}" v="10" dt="2023-10-04T10:20:10.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Cornforth" userId="S::ncornforth@barnesfarm-jun.essex.sch.uk::66c4402f-e142-4985-a574-0d4c5a45cbfa" providerId="AD" clId="Web-{36A12BB6-8A19-4901-8BFB-EB45791D8CA3}"/>
    <pc:docChg chg="addSld delSld modSld">
      <pc:chgData name="Nicola Cornforth" userId="S::ncornforth@barnesfarm-jun.essex.sch.uk::66c4402f-e142-4985-a574-0d4c5a45cbfa" providerId="AD" clId="Web-{36A12BB6-8A19-4901-8BFB-EB45791D8CA3}" dt="2023-09-25T19:43:05.118" v="147" actId="20577"/>
      <pc:docMkLst>
        <pc:docMk/>
      </pc:docMkLst>
      <pc:sldChg chg="modSp">
        <pc:chgData name="Nicola Cornforth" userId="S::ncornforth@barnesfarm-jun.essex.sch.uk::66c4402f-e142-4985-a574-0d4c5a45cbfa" providerId="AD" clId="Web-{36A12BB6-8A19-4901-8BFB-EB45791D8CA3}" dt="2023-09-25T19:33:28.490" v="69" actId="20577"/>
        <pc:sldMkLst>
          <pc:docMk/>
          <pc:sldMk cId="1199742577" sldId="257"/>
        </pc:sldMkLst>
        <pc:spChg chg="mod">
          <ac:chgData name="Nicola Cornforth" userId="S::ncornforth@barnesfarm-jun.essex.sch.uk::66c4402f-e142-4985-a574-0d4c5a45cbfa" providerId="AD" clId="Web-{36A12BB6-8A19-4901-8BFB-EB45791D8CA3}" dt="2023-09-25T19:33:28.490" v="69" actId="20577"/>
          <ac:spMkLst>
            <pc:docMk/>
            <pc:sldMk cId="1199742577" sldId="257"/>
            <ac:spMk id="3" creationId="{00000000-0000-0000-0000-000000000000}"/>
          </ac:spMkLst>
        </pc:spChg>
      </pc:sldChg>
      <pc:sldChg chg="modSp">
        <pc:chgData name="Nicola Cornforth" userId="S::ncornforth@barnesfarm-jun.essex.sch.uk::66c4402f-e142-4985-a574-0d4c5a45cbfa" providerId="AD" clId="Web-{36A12BB6-8A19-4901-8BFB-EB45791D8CA3}" dt="2023-09-25T19:34:23.929" v="95" actId="20577"/>
        <pc:sldMkLst>
          <pc:docMk/>
          <pc:sldMk cId="2532132134" sldId="258"/>
        </pc:sldMkLst>
        <pc:spChg chg="mod">
          <ac:chgData name="Nicola Cornforth" userId="S::ncornforth@barnesfarm-jun.essex.sch.uk::66c4402f-e142-4985-a574-0d4c5a45cbfa" providerId="AD" clId="Web-{36A12BB6-8A19-4901-8BFB-EB45791D8CA3}" dt="2023-09-25T19:34:23.929" v="95" actId="20577"/>
          <ac:spMkLst>
            <pc:docMk/>
            <pc:sldMk cId="2532132134" sldId="258"/>
            <ac:spMk id="3" creationId="{00000000-0000-0000-0000-000000000000}"/>
          </ac:spMkLst>
        </pc:spChg>
      </pc:sldChg>
      <pc:sldChg chg="modSp">
        <pc:chgData name="Nicola Cornforth" userId="S::ncornforth@barnesfarm-jun.essex.sch.uk::66c4402f-e142-4985-a574-0d4c5a45cbfa" providerId="AD" clId="Web-{36A12BB6-8A19-4901-8BFB-EB45791D8CA3}" dt="2023-09-25T19:36:44.840" v="106" actId="20577"/>
        <pc:sldMkLst>
          <pc:docMk/>
          <pc:sldMk cId="1679018625" sldId="260"/>
        </pc:sldMkLst>
        <pc:spChg chg="mod">
          <ac:chgData name="Nicola Cornforth" userId="S::ncornforth@barnesfarm-jun.essex.sch.uk::66c4402f-e142-4985-a574-0d4c5a45cbfa" providerId="AD" clId="Web-{36A12BB6-8A19-4901-8BFB-EB45791D8CA3}" dt="2023-09-25T19:36:44.840" v="106" actId="20577"/>
          <ac:spMkLst>
            <pc:docMk/>
            <pc:sldMk cId="1679018625" sldId="260"/>
            <ac:spMk id="3" creationId="{00000000-0000-0000-0000-000000000000}"/>
          </ac:spMkLst>
        </pc:spChg>
      </pc:sldChg>
      <pc:sldChg chg="modSp">
        <pc:chgData name="Nicola Cornforth" userId="S::ncornforth@barnesfarm-jun.essex.sch.uk::66c4402f-e142-4985-a574-0d4c5a45cbfa" providerId="AD" clId="Web-{36A12BB6-8A19-4901-8BFB-EB45791D8CA3}" dt="2023-09-25T19:35:39.322" v="102" actId="20577"/>
        <pc:sldMkLst>
          <pc:docMk/>
          <pc:sldMk cId="2353325928" sldId="266"/>
        </pc:sldMkLst>
        <pc:spChg chg="mod">
          <ac:chgData name="Nicola Cornforth" userId="S::ncornforth@barnesfarm-jun.essex.sch.uk::66c4402f-e142-4985-a574-0d4c5a45cbfa" providerId="AD" clId="Web-{36A12BB6-8A19-4901-8BFB-EB45791D8CA3}" dt="2023-09-25T19:35:39.322" v="102" actId="20577"/>
          <ac:spMkLst>
            <pc:docMk/>
            <pc:sldMk cId="2353325928" sldId="266"/>
            <ac:spMk id="8" creationId="{00000000-0000-0000-0000-000000000000}"/>
          </ac:spMkLst>
        </pc:spChg>
      </pc:sldChg>
      <pc:sldChg chg="modSp">
        <pc:chgData name="Nicola Cornforth" userId="S::ncornforth@barnesfarm-jun.essex.sch.uk::66c4402f-e142-4985-a574-0d4c5a45cbfa" providerId="AD" clId="Web-{36A12BB6-8A19-4901-8BFB-EB45791D8CA3}" dt="2023-09-25T19:39:46.143" v="120" actId="20577"/>
        <pc:sldMkLst>
          <pc:docMk/>
          <pc:sldMk cId="1796339305" sldId="267"/>
        </pc:sldMkLst>
        <pc:spChg chg="mod">
          <ac:chgData name="Nicola Cornforth" userId="S::ncornforth@barnesfarm-jun.essex.sch.uk::66c4402f-e142-4985-a574-0d4c5a45cbfa" providerId="AD" clId="Web-{36A12BB6-8A19-4901-8BFB-EB45791D8CA3}" dt="2023-09-25T19:39:46.143" v="120" actId="20577"/>
          <ac:spMkLst>
            <pc:docMk/>
            <pc:sldMk cId="1796339305" sldId="267"/>
            <ac:spMk id="5" creationId="{00000000-0000-0000-0000-000000000000}"/>
          </ac:spMkLst>
        </pc:spChg>
      </pc:sldChg>
      <pc:sldChg chg="modSp">
        <pc:chgData name="Nicola Cornforth" userId="S::ncornforth@barnesfarm-jun.essex.sch.uk::66c4402f-e142-4985-a574-0d4c5a45cbfa" providerId="AD" clId="Web-{36A12BB6-8A19-4901-8BFB-EB45791D8CA3}" dt="2023-09-25T19:30:06.608" v="18" actId="20577"/>
        <pc:sldMkLst>
          <pc:docMk/>
          <pc:sldMk cId="515734075" sldId="268"/>
        </pc:sldMkLst>
        <pc:spChg chg="mod">
          <ac:chgData name="Nicola Cornforth" userId="S::ncornforth@barnesfarm-jun.essex.sch.uk::66c4402f-e142-4985-a574-0d4c5a45cbfa" providerId="AD" clId="Web-{36A12BB6-8A19-4901-8BFB-EB45791D8CA3}" dt="2023-09-25T19:30:06.608" v="18" actId="20577"/>
          <ac:spMkLst>
            <pc:docMk/>
            <pc:sldMk cId="515734075" sldId="268"/>
            <ac:spMk id="3" creationId="{00000000-0000-0000-0000-000000000000}"/>
          </ac:spMkLst>
        </pc:spChg>
      </pc:sldChg>
      <pc:sldChg chg="addSp modSp">
        <pc:chgData name="Nicola Cornforth" userId="S::ncornforth@barnesfarm-jun.essex.sch.uk::66c4402f-e142-4985-a574-0d4c5a45cbfa" providerId="AD" clId="Web-{36A12BB6-8A19-4901-8BFB-EB45791D8CA3}" dt="2023-09-25T19:39:09.454" v="118" actId="1076"/>
        <pc:sldMkLst>
          <pc:docMk/>
          <pc:sldMk cId="3184667046" sldId="269"/>
        </pc:sldMkLst>
        <pc:spChg chg="mod">
          <ac:chgData name="Nicola Cornforth" userId="S::ncornforth@barnesfarm-jun.essex.sch.uk::66c4402f-e142-4985-a574-0d4c5a45cbfa" providerId="AD" clId="Web-{36A12BB6-8A19-4901-8BFB-EB45791D8CA3}" dt="2023-09-25T19:39:09.454" v="118" actId="1076"/>
          <ac:spMkLst>
            <pc:docMk/>
            <pc:sldMk cId="3184667046" sldId="269"/>
            <ac:spMk id="3" creationId="{00000000-0000-0000-0000-000000000000}"/>
          </ac:spMkLst>
        </pc:spChg>
        <pc:picChg chg="add mod">
          <ac:chgData name="Nicola Cornforth" userId="S::ncornforth@barnesfarm-jun.essex.sch.uk::66c4402f-e142-4985-a574-0d4c5a45cbfa" providerId="AD" clId="Web-{36A12BB6-8A19-4901-8BFB-EB45791D8CA3}" dt="2023-09-25T19:38:55.579" v="115" actId="1076"/>
          <ac:picMkLst>
            <pc:docMk/>
            <pc:sldMk cId="3184667046" sldId="269"/>
            <ac:picMk id="4" creationId="{9F9C886E-0F1A-5EA8-BE7D-8CC848D30F60}"/>
          </ac:picMkLst>
        </pc:picChg>
      </pc:sldChg>
      <pc:sldChg chg="modSp">
        <pc:chgData name="Nicola Cornforth" userId="S::ncornforth@barnesfarm-jun.essex.sch.uk::66c4402f-e142-4985-a574-0d4c5a45cbfa" providerId="AD" clId="Web-{36A12BB6-8A19-4901-8BFB-EB45791D8CA3}" dt="2023-09-25T19:34:55.602" v="98" actId="20577"/>
        <pc:sldMkLst>
          <pc:docMk/>
          <pc:sldMk cId="1720492344" sldId="271"/>
        </pc:sldMkLst>
        <pc:spChg chg="mod">
          <ac:chgData name="Nicola Cornforth" userId="S::ncornforth@barnesfarm-jun.essex.sch.uk::66c4402f-e142-4985-a574-0d4c5a45cbfa" providerId="AD" clId="Web-{36A12BB6-8A19-4901-8BFB-EB45791D8CA3}" dt="2023-09-25T19:34:55.602" v="98" actId="20577"/>
          <ac:spMkLst>
            <pc:docMk/>
            <pc:sldMk cId="1720492344" sldId="271"/>
            <ac:spMk id="2" creationId="{014693CC-6A3D-485A-B01F-91C0B346EC86}"/>
          </ac:spMkLst>
        </pc:spChg>
      </pc:sldChg>
      <pc:sldChg chg="modSp add replId">
        <pc:chgData name="Nicola Cornforth" userId="S::ncornforth@barnesfarm-jun.essex.sch.uk::66c4402f-e142-4985-a574-0d4c5a45cbfa" providerId="AD" clId="Web-{36A12BB6-8A19-4901-8BFB-EB45791D8CA3}" dt="2023-09-25T19:43:05.118" v="147" actId="20577"/>
        <pc:sldMkLst>
          <pc:docMk/>
          <pc:sldMk cId="305224756" sldId="272"/>
        </pc:sldMkLst>
        <pc:spChg chg="mod">
          <ac:chgData name="Nicola Cornforth" userId="S::ncornforth@barnesfarm-jun.essex.sch.uk::66c4402f-e142-4985-a574-0d4c5a45cbfa" providerId="AD" clId="Web-{36A12BB6-8A19-4901-8BFB-EB45791D8CA3}" dt="2023-09-25T19:43:05.118" v="147" actId="20577"/>
          <ac:spMkLst>
            <pc:docMk/>
            <pc:sldMk cId="305224756" sldId="272"/>
            <ac:spMk id="2" creationId="{014693CC-6A3D-485A-B01F-91C0B346EC86}"/>
          </ac:spMkLst>
        </pc:spChg>
      </pc:sldChg>
      <pc:sldChg chg="new del">
        <pc:chgData name="Nicola Cornforth" userId="S::ncornforth@barnesfarm-jun.essex.sch.uk::66c4402f-e142-4985-a574-0d4c5a45cbfa" providerId="AD" clId="Web-{36A12BB6-8A19-4901-8BFB-EB45791D8CA3}" dt="2023-09-25T19:42:04.975" v="122"/>
        <pc:sldMkLst>
          <pc:docMk/>
          <pc:sldMk cId="3862573262" sldId="272"/>
        </pc:sldMkLst>
      </pc:sldChg>
    </pc:docChg>
  </pc:docChgLst>
  <pc:docChgLst>
    <pc:chgData name="Claire Jordan" userId="S::cjordan@barnesfarm-jun.essex.sch.uk::a3841fb3-6501-4b15-b1c1-4244b8152cb1" providerId="AD" clId="Web-{E4B2A5F7-0C7C-926B-316A-E02B3FA6E23F}"/>
    <pc:docChg chg="modSld">
      <pc:chgData name="Claire Jordan" userId="S::cjordan@barnesfarm-jun.essex.sch.uk::a3841fb3-6501-4b15-b1c1-4244b8152cb1" providerId="AD" clId="Web-{E4B2A5F7-0C7C-926B-316A-E02B3FA6E23F}" dt="2023-10-04T10:20:10.687" v="9" actId="1076"/>
      <pc:docMkLst>
        <pc:docMk/>
      </pc:docMkLst>
      <pc:sldChg chg="modSp">
        <pc:chgData name="Claire Jordan" userId="S::cjordan@barnesfarm-jun.essex.sch.uk::a3841fb3-6501-4b15-b1c1-4244b8152cb1" providerId="AD" clId="Web-{E4B2A5F7-0C7C-926B-316A-E02B3FA6E23F}" dt="2023-10-04T10:19:19.545" v="2" actId="1076"/>
        <pc:sldMkLst>
          <pc:docMk/>
          <pc:sldMk cId="1199742577" sldId="257"/>
        </pc:sldMkLst>
        <pc:spChg chg="mod">
          <ac:chgData name="Claire Jordan" userId="S::cjordan@barnesfarm-jun.essex.sch.uk::a3841fb3-6501-4b15-b1c1-4244b8152cb1" providerId="AD" clId="Web-{E4B2A5F7-0C7C-926B-316A-E02B3FA6E23F}" dt="2023-10-04T10:19:19.545" v="2" actId="1076"/>
          <ac:spMkLst>
            <pc:docMk/>
            <pc:sldMk cId="1199742577" sldId="257"/>
            <ac:spMk id="3" creationId="{00000000-0000-0000-0000-000000000000}"/>
          </ac:spMkLst>
        </pc:spChg>
      </pc:sldChg>
      <pc:sldChg chg="modSp">
        <pc:chgData name="Claire Jordan" userId="S::cjordan@barnesfarm-jun.essex.sch.uk::a3841fb3-6501-4b15-b1c1-4244b8152cb1" providerId="AD" clId="Web-{E4B2A5F7-0C7C-926B-316A-E02B3FA6E23F}" dt="2023-10-04T10:19:25.545" v="4" actId="20577"/>
        <pc:sldMkLst>
          <pc:docMk/>
          <pc:sldMk cId="2532132134" sldId="258"/>
        </pc:sldMkLst>
        <pc:spChg chg="mod">
          <ac:chgData name="Claire Jordan" userId="S::cjordan@barnesfarm-jun.essex.sch.uk::a3841fb3-6501-4b15-b1c1-4244b8152cb1" providerId="AD" clId="Web-{E4B2A5F7-0C7C-926B-316A-E02B3FA6E23F}" dt="2023-10-04T10:19:25.545" v="4" actId="20577"/>
          <ac:spMkLst>
            <pc:docMk/>
            <pc:sldMk cId="2532132134" sldId="258"/>
            <ac:spMk id="3" creationId="{00000000-0000-0000-0000-000000000000}"/>
          </ac:spMkLst>
        </pc:spChg>
      </pc:sldChg>
      <pc:sldChg chg="modSp">
        <pc:chgData name="Claire Jordan" userId="S::cjordan@barnesfarm-jun.essex.sch.uk::a3841fb3-6501-4b15-b1c1-4244b8152cb1" providerId="AD" clId="Web-{E4B2A5F7-0C7C-926B-316A-E02B3FA6E23F}" dt="2023-10-04T10:20:10.687" v="9" actId="1076"/>
        <pc:sldMkLst>
          <pc:docMk/>
          <pc:sldMk cId="1852259354" sldId="263"/>
        </pc:sldMkLst>
        <pc:spChg chg="mod">
          <ac:chgData name="Claire Jordan" userId="S::cjordan@barnesfarm-jun.essex.sch.uk::a3841fb3-6501-4b15-b1c1-4244b8152cb1" providerId="AD" clId="Web-{E4B2A5F7-0C7C-926B-316A-E02B3FA6E23F}" dt="2023-10-04T10:20:03.905" v="6" actId="1076"/>
          <ac:spMkLst>
            <pc:docMk/>
            <pc:sldMk cId="1852259354" sldId="263"/>
            <ac:spMk id="3" creationId="{00000000-0000-0000-0000-000000000000}"/>
          </ac:spMkLst>
        </pc:spChg>
        <pc:picChg chg="mod">
          <ac:chgData name="Claire Jordan" userId="S::cjordan@barnesfarm-jun.essex.sch.uk::a3841fb3-6501-4b15-b1c1-4244b8152cb1" providerId="AD" clId="Web-{E4B2A5F7-0C7C-926B-316A-E02B3FA6E23F}" dt="2023-10-04T10:20:10.687" v="9" actId="1076"/>
          <ac:picMkLst>
            <pc:docMk/>
            <pc:sldMk cId="1852259354" sldId="263"/>
            <ac:picMk id="5" creationId="{00000000-0000-0000-0000-000000000000}"/>
          </ac:picMkLst>
        </pc:picChg>
      </pc:sldChg>
    </pc:docChg>
  </pc:docChgLst>
  <pc:docChgLst>
    <pc:chgData name="Rachael Rudgewick" userId="S::rrudgewick@barnesfarm-jun.essex.sch.uk::8097300d-8c42-48c5-9081-66420bb3559b" providerId="AD" clId="Web-{81A1800A-F31D-3FF8-4BAF-4DFBE489EEB4}"/>
    <pc:docChg chg="modSld">
      <pc:chgData name="Rachael Rudgewick" userId="S::rrudgewick@barnesfarm-jun.essex.sch.uk::8097300d-8c42-48c5-9081-66420bb3559b" providerId="AD" clId="Web-{81A1800A-F31D-3FF8-4BAF-4DFBE489EEB4}" dt="2023-10-05T15:46:25.071" v="161" actId="20577"/>
      <pc:docMkLst>
        <pc:docMk/>
      </pc:docMkLst>
      <pc:sldChg chg="modSp">
        <pc:chgData name="Rachael Rudgewick" userId="S::rrudgewick@barnesfarm-jun.essex.sch.uk::8097300d-8c42-48c5-9081-66420bb3559b" providerId="AD" clId="Web-{81A1800A-F31D-3FF8-4BAF-4DFBE489EEB4}" dt="2023-10-05T15:03:58.765" v="9" actId="20577"/>
        <pc:sldMkLst>
          <pc:docMk/>
          <pc:sldMk cId="2532132134" sldId="258"/>
        </pc:sldMkLst>
        <pc:spChg chg="mod">
          <ac:chgData name="Rachael Rudgewick" userId="S::rrudgewick@barnesfarm-jun.essex.sch.uk::8097300d-8c42-48c5-9081-66420bb3559b" providerId="AD" clId="Web-{81A1800A-F31D-3FF8-4BAF-4DFBE489EEB4}" dt="2023-10-05T15:03:58.765" v="9" actId="20577"/>
          <ac:spMkLst>
            <pc:docMk/>
            <pc:sldMk cId="2532132134" sldId="258"/>
            <ac:spMk id="3" creationId="{00000000-0000-0000-0000-000000000000}"/>
          </ac:spMkLst>
        </pc:spChg>
      </pc:sldChg>
      <pc:sldChg chg="modSp">
        <pc:chgData name="Rachael Rudgewick" userId="S::rrudgewick@barnesfarm-jun.essex.sch.uk::8097300d-8c42-48c5-9081-66420bb3559b" providerId="AD" clId="Web-{81A1800A-F31D-3FF8-4BAF-4DFBE489EEB4}" dt="2023-10-05T15:09:02.742" v="53" actId="20577"/>
        <pc:sldMkLst>
          <pc:docMk/>
          <pc:sldMk cId="3086579052" sldId="259"/>
        </pc:sldMkLst>
        <pc:spChg chg="mod">
          <ac:chgData name="Rachael Rudgewick" userId="S::rrudgewick@barnesfarm-jun.essex.sch.uk::8097300d-8c42-48c5-9081-66420bb3559b" providerId="AD" clId="Web-{81A1800A-F31D-3FF8-4BAF-4DFBE489EEB4}" dt="2023-10-05T15:09:02.742" v="53" actId="20577"/>
          <ac:spMkLst>
            <pc:docMk/>
            <pc:sldMk cId="3086579052" sldId="259"/>
            <ac:spMk id="3" creationId="{00000000-0000-0000-0000-000000000000}"/>
          </ac:spMkLst>
        </pc:spChg>
      </pc:sldChg>
      <pc:sldChg chg="modSp">
        <pc:chgData name="Rachael Rudgewick" userId="S::rrudgewick@barnesfarm-jun.essex.sch.uk::8097300d-8c42-48c5-9081-66420bb3559b" providerId="AD" clId="Web-{81A1800A-F31D-3FF8-4BAF-4DFBE489EEB4}" dt="2023-10-05T15:12:23.904" v="100" actId="1076"/>
        <pc:sldMkLst>
          <pc:docMk/>
          <pc:sldMk cId="1679018625" sldId="260"/>
        </pc:sldMkLst>
        <pc:spChg chg="mod">
          <ac:chgData name="Rachael Rudgewick" userId="S::rrudgewick@barnesfarm-jun.essex.sch.uk::8097300d-8c42-48c5-9081-66420bb3559b" providerId="AD" clId="Web-{81A1800A-F31D-3FF8-4BAF-4DFBE489EEB4}" dt="2023-10-05T15:12:23.904" v="100" actId="1076"/>
          <ac:spMkLst>
            <pc:docMk/>
            <pc:sldMk cId="1679018625" sldId="260"/>
            <ac:spMk id="3" creationId="{00000000-0000-0000-0000-000000000000}"/>
          </ac:spMkLst>
        </pc:spChg>
      </pc:sldChg>
      <pc:sldChg chg="modSp">
        <pc:chgData name="Rachael Rudgewick" userId="S::rrudgewick@barnesfarm-jun.essex.sch.uk::8097300d-8c42-48c5-9081-66420bb3559b" providerId="AD" clId="Web-{81A1800A-F31D-3FF8-4BAF-4DFBE489EEB4}" dt="2023-10-05T15:41:23.765" v="108" actId="20577"/>
        <pc:sldMkLst>
          <pc:docMk/>
          <pc:sldMk cId="653432610" sldId="262"/>
        </pc:sldMkLst>
        <pc:spChg chg="mod">
          <ac:chgData name="Rachael Rudgewick" userId="S::rrudgewick@barnesfarm-jun.essex.sch.uk::8097300d-8c42-48c5-9081-66420bb3559b" providerId="AD" clId="Web-{81A1800A-F31D-3FF8-4BAF-4DFBE489EEB4}" dt="2023-10-05T15:41:23.765" v="108" actId="20577"/>
          <ac:spMkLst>
            <pc:docMk/>
            <pc:sldMk cId="653432610" sldId="262"/>
            <ac:spMk id="3" creationId="{00000000-0000-0000-0000-000000000000}"/>
          </ac:spMkLst>
        </pc:spChg>
      </pc:sldChg>
      <pc:sldChg chg="modSp">
        <pc:chgData name="Rachael Rudgewick" userId="S::rrudgewick@barnesfarm-jun.essex.sch.uk::8097300d-8c42-48c5-9081-66420bb3559b" providerId="AD" clId="Web-{81A1800A-F31D-3FF8-4BAF-4DFBE489EEB4}" dt="2023-10-05T15:45:05.631" v="150" actId="20577"/>
        <pc:sldMkLst>
          <pc:docMk/>
          <pc:sldMk cId="1867006657" sldId="265"/>
        </pc:sldMkLst>
        <pc:spChg chg="mod">
          <ac:chgData name="Rachael Rudgewick" userId="S::rrudgewick@barnesfarm-jun.essex.sch.uk::8097300d-8c42-48c5-9081-66420bb3559b" providerId="AD" clId="Web-{81A1800A-F31D-3FF8-4BAF-4DFBE489EEB4}" dt="2023-10-05T15:45:05.631" v="150" actId="20577"/>
          <ac:spMkLst>
            <pc:docMk/>
            <pc:sldMk cId="1867006657" sldId="265"/>
            <ac:spMk id="3" creationId="{00000000-0000-0000-0000-000000000000}"/>
          </ac:spMkLst>
        </pc:spChg>
      </pc:sldChg>
      <pc:sldChg chg="modSp">
        <pc:chgData name="Rachael Rudgewick" userId="S::rrudgewick@barnesfarm-jun.essex.sch.uk::8097300d-8c42-48c5-9081-66420bb3559b" providerId="AD" clId="Web-{81A1800A-F31D-3FF8-4BAF-4DFBE489EEB4}" dt="2023-10-05T15:46:25.071" v="161" actId="20577"/>
        <pc:sldMkLst>
          <pc:docMk/>
          <pc:sldMk cId="1796339305" sldId="267"/>
        </pc:sldMkLst>
        <pc:spChg chg="mod">
          <ac:chgData name="Rachael Rudgewick" userId="S::rrudgewick@barnesfarm-jun.essex.sch.uk::8097300d-8c42-48c5-9081-66420bb3559b" providerId="AD" clId="Web-{81A1800A-F31D-3FF8-4BAF-4DFBE489EEB4}" dt="2023-10-05T15:46:25.071" v="161" actId="20577"/>
          <ac:spMkLst>
            <pc:docMk/>
            <pc:sldMk cId="1796339305" sldId="267"/>
            <ac:spMk id="5" creationId="{00000000-0000-0000-0000-000000000000}"/>
          </ac:spMkLst>
        </pc:spChg>
      </pc:sldChg>
      <pc:sldChg chg="modSp">
        <pc:chgData name="Rachael Rudgewick" userId="S::rrudgewick@barnesfarm-jun.essex.sch.uk::8097300d-8c42-48c5-9081-66420bb3559b" providerId="AD" clId="Web-{81A1800A-F31D-3FF8-4BAF-4DFBE489EEB4}" dt="2023-10-05T15:05:13.142" v="29" actId="20577"/>
        <pc:sldMkLst>
          <pc:docMk/>
          <pc:sldMk cId="305224756" sldId="272"/>
        </pc:sldMkLst>
        <pc:spChg chg="mod">
          <ac:chgData name="Rachael Rudgewick" userId="S::rrudgewick@barnesfarm-jun.essex.sch.uk::8097300d-8c42-48c5-9081-66420bb3559b" providerId="AD" clId="Web-{81A1800A-F31D-3FF8-4BAF-4DFBE489EEB4}" dt="2023-10-05T15:05:13.142" v="29" actId="20577"/>
          <ac:spMkLst>
            <pc:docMk/>
            <pc:sldMk cId="305224756" sldId="272"/>
            <ac:spMk id="2" creationId="{014693CC-6A3D-485A-B01F-91C0B346EC86}"/>
          </ac:spMkLst>
        </pc:spChg>
      </pc:sldChg>
    </pc:docChg>
  </pc:docChgLst>
  <pc:docChgLst>
    <pc:chgData name="Nicola Cornforth" userId="S::ncornforth@barnesfarm-jun.essex.sch.uk::66c4402f-e142-4985-a574-0d4c5a45cbfa" providerId="AD" clId="Web-{CA033BFC-F8BF-297C-9F3D-722A831FC050}"/>
    <pc:docChg chg="modSld">
      <pc:chgData name="Nicola Cornforth" userId="S::ncornforth@barnesfarm-jun.essex.sch.uk::66c4402f-e142-4985-a574-0d4c5a45cbfa" providerId="AD" clId="Web-{CA033BFC-F8BF-297C-9F3D-722A831FC050}" dt="2023-09-25T16:08:12.672" v="1" actId="20577"/>
      <pc:docMkLst>
        <pc:docMk/>
      </pc:docMkLst>
      <pc:sldChg chg="modSp">
        <pc:chgData name="Nicola Cornforth" userId="S::ncornforth@barnesfarm-jun.essex.sch.uk::66c4402f-e142-4985-a574-0d4c5a45cbfa" providerId="AD" clId="Web-{CA033BFC-F8BF-297C-9F3D-722A831FC050}" dt="2023-09-25T16:08:12.672" v="1" actId="20577"/>
        <pc:sldMkLst>
          <pc:docMk/>
          <pc:sldMk cId="515734075" sldId="268"/>
        </pc:sldMkLst>
        <pc:spChg chg="mod">
          <ac:chgData name="Nicola Cornforth" userId="S::ncornforth@barnesfarm-jun.essex.sch.uk::66c4402f-e142-4985-a574-0d4c5a45cbfa" providerId="AD" clId="Web-{CA033BFC-F8BF-297C-9F3D-722A831FC050}" dt="2023-09-25T16:08:12.672" v="1" actId="20577"/>
          <ac:spMkLst>
            <pc:docMk/>
            <pc:sldMk cId="515734075" sldId="26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7497740-A15A-4BA6-B037-7A44778F55BB}" type="datetimeFigureOut">
              <a:rPr lang="en-GB" smtClean="0"/>
              <a:t>05/10/2023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1BF5F79-0D3B-4320-93BF-A0800A759621}" type="slidenum">
              <a:rPr lang="en-GB" smtClean="0"/>
              <a:t>‹#›</a:t>
            </a:fld>
            <a:endParaRPr lang="en-GB"/>
          </a:p>
        </p:txBody>
      </p:sp>
    </p:spTree>
    <p:extLst>
      <p:ext uri="{BB962C8B-B14F-4D97-AF65-F5344CB8AC3E}">
        <p14:creationId xmlns:p14="http://schemas.microsoft.com/office/powerpoint/2010/main" val="2821142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F529361-93CE-470C-9BFF-3F851E48C791}" type="datetimeFigureOut">
              <a:rPr lang="en-GB" smtClean="0"/>
              <a:t>05/10/2023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FCED282-7A47-4A40-8E7B-B20AB01EAFAB}" type="slidenum">
              <a:rPr lang="en-GB" smtClean="0"/>
              <a:t>‹#›</a:t>
            </a:fld>
            <a:endParaRPr lang="en-GB"/>
          </a:p>
        </p:txBody>
      </p:sp>
    </p:spTree>
    <p:extLst>
      <p:ext uri="{BB962C8B-B14F-4D97-AF65-F5344CB8AC3E}">
        <p14:creationId xmlns:p14="http://schemas.microsoft.com/office/powerpoint/2010/main" val="2857369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a:t>The school uses a simple, visual triangle for monitoring behaviour. This is highly visible in each classroom and in the hall and is used consistently throughout the school.</a:t>
            </a:r>
          </a:p>
          <a:p>
            <a:pPr marL="0" indent="0">
              <a:buNone/>
            </a:pPr>
            <a:endParaRPr lang="en-GB"/>
          </a:p>
          <a:p>
            <a:pPr marL="0" indent="0">
              <a:buNone/>
            </a:pPr>
            <a:r>
              <a:rPr lang="en-GB"/>
              <a:t>Gold – This is for children who go above and beyond in one of our ‘Secrets of Success’ traits . This will be noted by the teacher and will be linked to one of the 8 areas. A raffle ticket is earnt for the half termly draw.</a:t>
            </a:r>
          </a:p>
          <a:p>
            <a:pPr marL="0" indent="0">
              <a:buNone/>
            </a:pPr>
            <a:endParaRPr lang="en-GB"/>
          </a:p>
          <a:p>
            <a:pPr marL="0" indent="0">
              <a:buNone/>
            </a:pPr>
            <a:r>
              <a:rPr lang="en-GB"/>
              <a:t>Green – This represents our standard level of expectations for each child. Children begin every day in Green regardless of the day before.</a:t>
            </a:r>
          </a:p>
          <a:p>
            <a:pPr marL="0" indent="0">
              <a:buNone/>
            </a:pPr>
            <a:endParaRPr lang="en-GB"/>
          </a:p>
          <a:p>
            <a:pPr marL="0" indent="0">
              <a:buNone/>
            </a:pPr>
            <a:r>
              <a:rPr lang="en-GB"/>
              <a:t>Amber - If a child’s falls below our expectations of them, then their name may be moved into Amber. This gives the child a visual warning that they need to make better choices of behaviour. It will be accompanied by a reminder of the behaviour we are looking for. There may be an additional consequence to being moved into amber such as moving places in the classroom, kept behind at the end of a lesson. Children can move in and out of amber throughout the day.</a:t>
            </a:r>
          </a:p>
          <a:p>
            <a:pPr marL="0" indent="0">
              <a:buNone/>
            </a:pPr>
            <a:endParaRPr lang="en-GB"/>
          </a:p>
          <a:p>
            <a:pPr marL="0" indent="0">
              <a:buNone/>
            </a:pPr>
            <a:r>
              <a:rPr lang="en-GB"/>
              <a:t>Red - If the child’s name is placed in the red zone, it means that the child will receive a ‘red card’</a:t>
            </a:r>
          </a:p>
          <a:p>
            <a:pPr marL="0" indent="0">
              <a:buNone/>
            </a:pPr>
            <a:r>
              <a:rPr lang="en-GB"/>
              <a:t>and the parent will be informed that this has happened.</a:t>
            </a:r>
          </a:p>
          <a:p>
            <a:endParaRPr lang="en-GB"/>
          </a:p>
        </p:txBody>
      </p:sp>
      <p:sp>
        <p:nvSpPr>
          <p:cNvPr id="4" name="Slide Number Placeholder 3"/>
          <p:cNvSpPr>
            <a:spLocks noGrp="1"/>
          </p:cNvSpPr>
          <p:nvPr>
            <p:ph type="sldNum" sz="quarter" idx="10"/>
          </p:nvPr>
        </p:nvSpPr>
        <p:spPr/>
        <p:txBody>
          <a:bodyPr/>
          <a:lstStyle/>
          <a:p>
            <a:fld id="{1FCED282-7A47-4A40-8E7B-B20AB01EAFAB}" type="slidenum">
              <a:rPr lang="en-GB" smtClean="0"/>
              <a:t>7</a:t>
            </a:fld>
            <a:endParaRPr lang="en-GB"/>
          </a:p>
        </p:txBody>
      </p:sp>
    </p:spTree>
    <p:extLst>
      <p:ext uri="{BB962C8B-B14F-4D97-AF65-F5344CB8AC3E}">
        <p14:creationId xmlns:p14="http://schemas.microsoft.com/office/powerpoint/2010/main" val="3694121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4AAD347D-5ACD-4C99-B74B-A9C85AD731AF}" type="datetimeFigureOut">
              <a:rPr lang="en-US" smtClean="0"/>
              <a:t>10/5/2023</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57F1E4F-1CFF-5643-939E-02111984F565}" type="slidenum">
              <a:rPr lang="en-US" smtClean="0"/>
              <a:t>‹#›</a:t>
            </a:fld>
            <a:endParaRPr lang="en-US"/>
          </a:p>
        </p:txBody>
      </p:sp>
    </p:spTree>
    <p:extLst>
      <p:ext uri="{BB962C8B-B14F-4D97-AF65-F5344CB8AC3E}">
        <p14:creationId xmlns:p14="http://schemas.microsoft.com/office/powerpoint/2010/main" val="421604991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559572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8657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85153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9796027F-7875-4030-9381-8BD8C4F21935}" type="datetimeFigureOut">
              <a:rPr lang="en-US" smtClean="0"/>
              <a:t>10/5/2023</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7453366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54719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59125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80384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03715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509A250-FF31-4206-8172-F9D3106AACB1}" type="datetimeFigureOut">
              <a:rPr lang="en-US" smtClean="0"/>
              <a:t>10/5/2023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57F1E4F-1CFF-5643-939E-02111984F565}"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1306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509A250-FF31-4206-8172-F9D3106AACB1}" type="datetimeFigureOut">
              <a:rPr lang="en-US" smtClean="0"/>
              <a:t>10/5/2023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57F1E4F-1CFF-5643-939E-02111984F565}"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9396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AAD347D-5ACD-4C99-B74B-A9C85AD731AF}" type="datetimeFigureOut">
              <a:rPr lang="en-US" smtClean="0"/>
              <a:t>10/5/2023</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57F1E4F-1CFF-5643-939E-02111984F565}" type="slidenum">
              <a:rPr lang="en-US" smtClean="0"/>
              <a:t>‹#›</a:t>
            </a:fld>
            <a:endParaRPr lang="en-US"/>
          </a:p>
        </p:txBody>
      </p:sp>
    </p:spTree>
    <p:extLst>
      <p:ext uri="{BB962C8B-B14F-4D97-AF65-F5344CB8AC3E}">
        <p14:creationId xmlns:p14="http://schemas.microsoft.com/office/powerpoint/2010/main" val="331779690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trockstars.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2"/>
            <a:ext cx="9068586" cy="3201173"/>
          </a:xfrm>
        </p:spPr>
        <p:txBody>
          <a:bodyPr>
            <a:normAutofit/>
          </a:bodyPr>
          <a:lstStyle/>
          <a:p>
            <a:r>
              <a:rPr lang="en-GB" cap="none" dirty="0"/>
              <a:t>Welcome To Year 3 - Parent Information Meeting</a:t>
            </a:r>
          </a:p>
        </p:txBody>
      </p:sp>
    </p:spTree>
    <p:extLst>
      <p:ext uri="{BB962C8B-B14F-4D97-AF65-F5344CB8AC3E}">
        <p14:creationId xmlns:p14="http://schemas.microsoft.com/office/powerpoint/2010/main" val="762400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91" y="69939"/>
            <a:ext cx="10058400" cy="1371600"/>
          </a:xfrm>
        </p:spPr>
        <p:txBody>
          <a:bodyPr/>
          <a:lstStyle/>
          <a:p>
            <a:r>
              <a:rPr lang="en-GB" b="1" cap="none" dirty="0"/>
              <a:t>Pencil Cases</a:t>
            </a:r>
          </a:p>
        </p:txBody>
      </p:sp>
      <p:sp>
        <p:nvSpPr>
          <p:cNvPr id="3" name="Content Placeholder 2"/>
          <p:cNvSpPr>
            <a:spLocks noGrp="1"/>
          </p:cNvSpPr>
          <p:nvPr>
            <p:ph idx="1"/>
          </p:nvPr>
        </p:nvSpPr>
        <p:spPr/>
        <p:txBody>
          <a:bodyPr vert="horz" lIns="91440" tIns="45720" rIns="91440" bIns="45720" rtlCol="0" anchor="t">
            <a:normAutofit/>
          </a:bodyPr>
          <a:lstStyle/>
          <a:p>
            <a:r>
              <a:rPr lang="en-GB" sz="2400" dirty="0"/>
              <a:t>Pencil cases are not needed in Year 3. However, if children do bring them in, they must be kept in their tray to prevent any distractions (with discretion of the teacher). They may be used during Art &amp; DT. Children do not need any pens. </a:t>
            </a:r>
          </a:p>
          <a:p>
            <a:pPr marL="0" indent="0">
              <a:buClr>
                <a:srgbClr val="8AD0D6"/>
              </a:buClr>
              <a:buNone/>
            </a:pPr>
            <a:endParaRPr lang="en-GB" sz="2400" dirty="0"/>
          </a:p>
          <a:p>
            <a:r>
              <a:rPr lang="en-GB" sz="2400" dirty="0"/>
              <a:t>It is the children’s responsibility to look after any equipment from home.</a:t>
            </a:r>
          </a:p>
        </p:txBody>
      </p:sp>
    </p:spTree>
    <p:extLst>
      <p:ext uri="{BB962C8B-B14F-4D97-AF65-F5344CB8AC3E}">
        <p14:creationId xmlns:p14="http://schemas.microsoft.com/office/powerpoint/2010/main" val="65343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0"/>
            <a:ext cx="10058400" cy="1371600"/>
          </a:xfrm>
        </p:spPr>
        <p:txBody>
          <a:bodyPr/>
          <a:lstStyle/>
          <a:p>
            <a:r>
              <a:rPr lang="en-GB" b="1" dirty="0"/>
              <a:t>PE</a:t>
            </a:r>
          </a:p>
        </p:txBody>
      </p:sp>
      <p:sp>
        <p:nvSpPr>
          <p:cNvPr id="3" name="Content Placeholder 2"/>
          <p:cNvSpPr>
            <a:spLocks noGrp="1"/>
          </p:cNvSpPr>
          <p:nvPr>
            <p:ph idx="1"/>
          </p:nvPr>
        </p:nvSpPr>
        <p:spPr>
          <a:xfrm>
            <a:off x="1055091" y="253307"/>
            <a:ext cx="10741858" cy="4024125"/>
          </a:xfrm>
        </p:spPr>
        <p:txBody>
          <a:bodyPr vert="horz" lIns="91440" tIns="45720" rIns="91440" bIns="45720" rtlCol="0" anchor="t">
            <a:noAutofit/>
          </a:bodyPr>
          <a:lstStyle/>
          <a:p>
            <a:pPr marL="0" indent="0">
              <a:buNone/>
            </a:pPr>
            <a:r>
              <a:rPr lang="en-GB" sz="2000" dirty="0"/>
              <a:t>PE will take place every Tuesday afternoon and every fourth week on a Friday afternoon. This will be made clear on the weekly newsletter and on the homework slips that are glued into passports.</a:t>
            </a:r>
          </a:p>
          <a:p>
            <a:pPr marL="0" indent="0">
              <a:buNone/>
            </a:pPr>
            <a:endParaRPr lang="en-GB" sz="2000" dirty="0"/>
          </a:p>
          <a:p>
            <a:r>
              <a:rPr lang="en-GB" sz="2000" dirty="0"/>
              <a:t>In cold weather, children can wear a uniform or non-uniform sweatshirt. Please can all PE kit be clearly named.</a:t>
            </a:r>
          </a:p>
          <a:p>
            <a:r>
              <a:rPr lang="en-GB" sz="2000" dirty="0"/>
              <a:t>Earrings: Must be removed for PE (Not taped over- this is a county policy). It is much easier if children come into school on PE days without earrings. Otherwise, children must be able to remove their earrings quickly &amp; independently. If earrings cannot be removed, they cannot take part in PE.</a:t>
            </a:r>
          </a:p>
          <a:p>
            <a:pPr marL="0" indent="0">
              <a:buNone/>
            </a:pPr>
            <a:endParaRPr lang="en-GB" sz="2000" dirty="0"/>
          </a:p>
        </p:txBody>
      </p:sp>
      <p:pic>
        <p:nvPicPr>
          <p:cNvPr id="5" name="Picture 4"/>
          <p:cNvPicPr>
            <a:picLocks noChangeAspect="1"/>
          </p:cNvPicPr>
          <p:nvPr/>
        </p:nvPicPr>
        <p:blipFill>
          <a:blip r:embed="rId2"/>
          <a:stretch>
            <a:fillRect/>
          </a:stretch>
        </p:blipFill>
        <p:spPr>
          <a:xfrm>
            <a:off x="4270809" y="3848165"/>
            <a:ext cx="7633643" cy="3009834"/>
          </a:xfrm>
          <a:prstGeom prst="rect">
            <a:avLst/>
          </a:prstGeom>
        </p:spPr>
      </p:pic>
    </p:spTree>
    <p:extLst>
      <p:ext uri="{BB962C8B-B14F-4D97-AF65-F5344CB8AC3E}">
        <p14:creationId xmlns:p14="http://schemas.microsoft.com/office/powerpoint/2010/main" val="1852259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91" y="88413"/>
            <a:ext cx="10058400" cy="1371600"/>
          </a:xfrm>
        </p:spPr>
        <p:txBody>
          <a:bodyPr/>
          <a:lstStyle/>
          <a:p>
            <a:r>
              <a:rPr lang="en-GB" b="1" cap="none" dirty="0"/>
              <a:t>Uniform</a:t>
            </a:r>
            <a:endParaRPr lang="en-GB" b="1" dirty="0"/>
          </a:p>
        </p:txBody>
      </p:sp>
      <p:pic>
        <p:nvPicPr>
          <p:cNvPr id="6" name="Picture 5"/>
          <p:cNvPicPr>
            <a:picLocks noChangeAspect="1"/>
          </p:cNvPicPr>
          <p:nvPr/>
        </p:nvPicPr>
        <p:blipFill rotWithShape="1">
          <a:blip r:embed="rId2"/>
          <a:srcRect l="3950" r="2361"/>
          <a:stretch/>
        </p:blipFill>
        <p:spPr>
          <a:xfrm>
            <a:off x="5153887" y="0"/>
            <a:ext cx="7028873" cy="3149600"/>
          </a:xfrm>
          <a:prstGeom prst="rect">
            <a:avLst/>
          </a:prstGeom>
        </p:spPr>
      </p:pic>
      <p:pic>
        <p:nvPicPr>
          <p:cNvPr id="7" name="Picture 6"/>
          <p:cNvPicPr>
            <a:picLocks noChangeAspect="1"/>
          </p:cNvPicPr>
          <p:nvPr/>
        </p:nvPicPr>
        <p:blipFill>
          <a:blip r:embed="rId3"/>
          <a:stretch>
            <a:fillRect/>
          </a:stretch>
        </p:blipFill>
        <p:spPr>
          <a:xfrm>
            <a:off x="-1" y="2954037"/>
            <a:ext cx="6336145" cy="3903963"/>
          </a:xfrm>
          <a:prstGeom prst="rect">
            <a:avLst/>
          </a:prstGeom>
        </p:spPr>
      </p:pic>
    </p:spTree>
    <p:extLst>
      <p:ext uri="{BB962C8B-B14F-4D97-AF65-F5344CB8AC3E}">
        <p14:creationId xmlns:p14="http://schemas.microsoft.com/office/powerpoint/2010/main" val="952118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 y="0"/>
            <a:ext cx="10058400" cy="1371600"/>
          </a:xfrm>
        </p:spPr>
        <p:txBody>
          <a:bodyPr/>
          <a:lstStyle/>
          <a:p>
            <a:r>
              <a:rPr lang="en-GB" b="1" cap="none"/>
              <a:t>Communication	</a:t>
            </a:r>
          </a:p>
        </p:txBody>
      </p:sp>
      <p:sp>
        <p:nvSpPr>
          <p:cNvPr id="3" name="Content Placeholder 2"/>
          <p:cNvSpPr>
            <a:spLocks noGrp="1"/>
          </p:cNvSpPr>
          <p:nvPr>
            <p:ph idx="1"/>
          </p:nvPr>
        </p:nvSpPr>
        <p:spPr/>
        <p:txBody>
          <a:bodyPr vert="horz" lIns="91440" tIns="45720" rIns="91440" bIns="45720" rtlCol="0" anchor="t">
            <a:normAutofit/>
          </a:bodyPr>
          <a:lstStyle/>
          <a:p>
            <a:r>
              <a:rPr lang="en-GB" sz="2400" dirty="0"/>
              <a:t>There are communication pages in the Pupil Passport. We do not check these daily; please remind your children to show us any messages. Likewise, please ask your children in the evenings whether we have written notes home. </a:t>
            </a:r>
          </a:p>
          <a:p>
            <a:r>
              <a:rPr lang="en-GB" sz="2400" dirty="0"/>
              <a:t>It is preferred that if you need private communication, send an email to remote support and it will be forwarded onto the class teacher:     </a:t>
            </a:r>
            <a:r>
              <a:rPr lang="en-GB" sz="2400" u="sng" dirty="0">
                <a:solidFill>
                  <a:schemeClr val="tx2"/>
                </a:solidFill>
              </a:rPr>
              <a:t>remotesupport@barnesfarm-jun.essex.sch.uk</a:t>
            </a:r>
            <a:endParaRPr lang="en-GB" sz="2400" u="sng">
              <a:solidFill>
                <a:schemeClr val="tx2"/>
              </a:solidFill>
            </a:endParaRPr>
          </a:p>
          <a:p>
            <a:r>
              <a:rPr lang="en-GB" sz="2400" dirty="0"/>
              <a:t>The school try to be paper free where possible, please check that you are receiving the sent letters.</a:t>
            </a:r>
          </a:p>
          <a:p>
            <a:endParaRPr lang="en-GB" sz="2400" dirty="0"/>
          </a:p>
          <a:p>
            <a:endParaRPr lang="en-GB" sz="2400" dirty="0"/>
          </a:p>
        </p:txBody>
      </p:sp>
    </p:spTree>
    <p:extLst>
      <p:ext uri="{BB962C8B-B14F-4D97-AF65-F5344CB8AC3E}">
        <p14:creationId xmlns:p14="http://schemas.microsoft.com/office/powerpoint/2010/main" val="1867006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0"/>
            <a:ext cx="10058400" cy="1371600"/>
          </a:xfrm>
        </p:spPr>
        <p:txBody>
          <a:bodyPr/>
          <a:lstStyle/>
          <a:p>
            <a:r>
              <a:rPr lang="en-GB" b="1" dirty="0"/>
              <a:t>Clubs</a:t>
            </a:r>
          </a:p>
        </p:txBody>
      </p:sp>
      <p:sp>
        <p:nvSpPr>
          <p:cNvPr id="3" name="Content Placeholder 2"/>
          <p:cNvSpPr>
            <a:spLocks noGrp="1"/>
          </p:cNvSpPr>
          <p:nvPr>
            <p:ph idx="1"/>
          </p:nvPr>
        </p:nvSpPr>
        <p:spPr>
          <a:xfrm>
            <a:off x="327740" y="1089457"/>
            <a:ext cx="10058400" cy="3931920"/>
          </a:xfrm>
        </p:spPr>
        <p:txBody>
          <a:bodyPr vert="horz" lIns="91440" tIns="45720" rIns="91440" bIns="45720" rtlCol="0" anchor="t">
            <a:normAutofit/>
          </a:bodyPr>
          <a:lstStyle/>
          <a:p>
            <a:pPr marL="0" indent="0">
              <a:buNone/>
            </a:pPr>
            <a:r>
              <a:rPr lang="en-GB" sz="2000" dirty="0"/>
              <a:t>BFJS offers a huge variety of clubs </a:t>
            </a:r>
            <a:endParaRPr lang="en-US" sz="2000" dirty="0"/>
          </a:p>
          <a:p>
            <a:pPr marL="0" indent="0">
              <a:buNone/>
            </a:pPr>
            <a:r>
              <a:rPr lang="en-GB" sz="2000" dirty="0"/>
              <a:t>including many offered by SCS.</a:t>
            </a:r>
            <a:endParaRPr lang="en-US" sz="2000" dirty="0"/>
          </a:p>
          <a:p>
            <a:pPr marL="0" indent="0">
              <a:buNone/>
            </a:pPr>
            <a:endParaRPr lang="en-GB" sz="2000" dirty="0"/>
          </a:p>
          <a:p>
            <a:pPr marL="0" indent="0">
              <a:buNone/>
            </a:pPr>
            <a:endParaRPr lang="en-GB" sz="2000" dirty="0"/>
          </a:p>
        </p:txBody>
      </p:sp>
      <p:pic>
        <p:nvPicPr>
          <p:cNvPr id="4" name="Picture 3" descr="A white sheet with black text and numbers&#10;&#10;Description automatically generated">
            <a:extLst>
              <a:ext uri="{FF2B5EF4-FFF2-40B4-BE49-F238E27FC236}">
                <a16:creationId xmlns:a16="http://schemas.microsoft.com/office/drawing/2014/main" id="{9F9C886E-0F1A-5EA8-BE7D-8CC848D30F60}"/>
              </a:ext>
            </a:extLst>
          </p:cNvPr>
          <p:cNvPicPr>
            <a:picLocks noChangeAspect="1"/>
          </p:cNvPicPr>
          <p:nvPr/>
        </p:nvPicPr>
        <p:blipFill>
          <a:blip r:embed="rId2"/>
          <a:stretch>
            <a:fillRect/>
          </a:stretch>
        </p:blipFill>
        <p:spPr>
          <a:xfrm>
            <a:off x="5625922" y="336722"/>
            <a:ext cx="6231228" cy="6173826"/>
          </a:xfrm>
          <a:prstGeom prst="rect">
            <a:avLst/>
          </a:prstGeom>
        </p:spPr>
      </p:pic>
    </p:spTree>
    <p:extLst>
      <p:ext uri="{BB962C8B-B14F-4D97-AF65-F5344CB8AC3E}">
        <p14:creationId xmlns:p14="http://schemas.microsoft.com/office/powerpoint/2010/main" val="318466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0182" y="88412"/>
            <a:ext cx="10058400" cy="13716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GB" sz="4800" b="1" cap="none" dirty="0"/>
              <a:t>Parent Consultations</a:t>
            </a:r>
          </a:p>
        </p:txBody>
      </p:sp>
      <p:sp>
        <p:nvSpPr>
          <p:cNvPr id="5" name="Content Placeholder 2"/>
          <p:cNvSpPr txBox="1">
            <a:spLocks/>
          </p:cNvSpPr>
          <p:nvPr/>
        </p:nvSpPr>
        <p:spPr>
          <a:xfrm>
            <a:off x="1066800" y="2103120"/>
            <a:ext cx="10058400" cy="39319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buFont typeface="Courier New" panose="020B0604020202020204" pitchFamily="34" charset="0"/>
              <a:buChar char="o"/>
            </a:pPr>
            <a:r>
              <a:rPr lang="en-GB" sz="2800" dirty="0"/>
              <a:t>There will be two Parent Consultation appointments during the Year. Further details to follow.</a:t>
            </a:r>
            <a:endParaRPr lang="en-US"/>
          </a:p>
          <a:p>
            <a:pPr>
              <a:buFont typeface="Courier New" panose="020B0604020202020204" pitchFamily="34" charset="0"/>
              <a:buChar char="o"/>
            </a:pPr>
            <a:endParaRPr lang="en-GB" sz="2800" dirty="0"/>
          </a:p>
          <a:p>
            <a:pPr>
              <a:buFont typeface="Courier New" panose="020B0604020202020204" pitchFamily="34" charset="0"/>
              <a:buChar char="o"/>
            </a:pPr>
            <a:r>
              <a:rPr lang="en-GB" sz="2800" dirty="0"/>
              <a:t>Outside of these times, appointments can be made with a class teacher via the school office or the remote support email if necessary.</a:t>
            </a:r>
          </a:p>
        </p:txBody>
      </p:sp>
    </p:spTree>
    <p:extLst>
      <p:ext uri="{BB962C8B-B14F-4D97-AF65-F5344CB8AC3E}">
        <p14:creationId xmlns:p14="http://schemas.microsoft.com/office/powerpoint/2010/main" val="1796339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954B70-3195-42D9-856F-788DE45085B8}"/>
              </a:ext>
            </a:extLst>
          </p:cNvPr>
          <p:cNvSpPr txBox="1"/>
          <p:nvPr/>
        </p:nvSpPr>
        <p:spPr>
          <a:xfrm>
            <a:off x="3579093" y="2632364"/>
            <a:ext cx="48629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Any questions?</a:t>
            </a:r>
          </a:p>
        </p:txBody>
      </p:sp>
    </p:spTree>
    <p:extLst>
      <p:ext uri="{BB962C8B-B14F-4D97-AF65-F5344CB8AC3E}">
        <p14:creationId xmlns:p14="http://schemas.microsoft.com/office/powerpoint/2010/main" val="251194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345" y="0"/>
            <a:ext cx="10058400" cy="1371600"/>
          </a:xfrm>
        </p:spPr>
        <p:txBody>
          <a:bodyPr/>
          <a:lstStyle/>
          <a:p>
            <a:r>
              <a:rPr lang="en-GB" b="1" dirty="0"/>
              <a:t>Year 3 classes</a:t>
            </a:r>
          </a:p>
        </p:txBody>
      </p:sp>
      <p:sp>
        <p:nvSpPr>
          <p:cNvPr id="3" name="Content Placeholder 2"/>
          <p:cNvSpPr>
            <a:spLocks noGrp="1"/>
          </p:cNvSpPr>
          <p:nvPr>
            <p:ph idx="1"/>
          </p:nvPr>
        </p:nvSpPr>
        <p:spPr>
          <a:xfrm>
            <a:off x="316346" y="1108365"/>
            <a:ext cx="10820400" cy="5375562"/>
          </a:xfrm>
        </p:spPr>
        <p:txBody>
          <a:bodyPr vert="horz" lIns="91440" tIns="45720" rIns="91440" bIns="45720" rtlCol="0" anchor="t">
            <a:noAutofit/>
          </a:bodyPr>
          <a:lstStyle/>
          <a:p>
            <a:pPr marL="0" indent="0">
              <a:buNone/>
            </a:pPr>
            <a:r>
              <a:rPr lang="en-GB" sz="2000" b="1" u="sng" dirty="0"/>
              <a:t>3R </a:t>
            </a:r>
          </a:p>
          <a:p>
            <a:r>
              <a:rPr lang="en-GB" sz="2000" dirty="0"/>
              <a:t>Teacher: Mrs </a:t>
            </a:r>
            <a:r>
              <a:rPr lang="en-GB" sz="2000" dirty="0" err="1"/>
              <a:t>Rudgewick</a:t>
            </a:r>
            <a:endParaRPr lang="en-GB" sz="2000" dirty="0"/>
          </a:p>
          <a:p>
            <a:r>
              <a:rPr lang="en-GB" sz="2000" dirty="0"/>
              <a:t>LSAs: Mrs Knight</a:t>
            </a:r>
          </a:p>
          <a:p>
            <a:endParaRPr lang="en-GB" sz="1200" dirty="0"/>
          </a:p>
          <a:p>
            <a:pPr marL="0" indent="0">
              <a:buNone/>
            </a:pPr>
            <a:r>
              <a:rPr lang="en-GB" sz="2000" b="1" u="sng" dirty="0"/>
              <a:t>3J </a:t>
            </a:r>
          </a:p>
          <a:p>
            <a:r>
              <a:rPr lang="en-GB" sz="2000" dirty="0"/>
              <a:t>Teacher: Miss Jackson</a:t>
            </a:r>
          </a:p>
          <a:p>
            <a:r>
              <a:rPr lang="en-GB" sz="2000" dirty="0"/>
              <a:t>LSAs: Mr White, Mrs Al </a:t>
            </a:r>
            <a:r>
              <a:rPr lang="en-GB" sz="2000" dirty="0" err="1"/>
              <a:t>Zalek</a:t>
            </a:r>
            <a:r>
              <a:rPr lang="en-GB" sz="2000" dirty="0"/>
              <a:t>, Mrs Barrett and Mrs Berrisford</a:t>
            </a:r>
          </a:p>
          <a:p>
            <a:endParaRPr lang="en-GB" sz="1200" dirty="0"/>
          </a:p>
          <a:p>
            <a:pPr marL="0" indent="0">
              <a:buNone/>
            </a:pPr>
            <a:r>
              <a:rPr lang="en-GB" sz="2000" b="1" u="sng" dirty="0"/>
              <a:t>3CJ</a:t>
            </a:r>
            <a:r>
              <a:rPr lang="en-GB" sz="2000" b="1" dirty="0"/>
              <a:t> </a:t>
            </a:r>
          </a:p>
          <a:p>
            <a:pPr>
              <a:buFont typeface="Courier New" pitchFamily="18" charset="0"/>
              <a:buChar char="o"/>
            </a:pPr>
            <a:r>
              <a:rPr lang="en-GB" sz="2000" dirty="0"/>
              <a:t>Teachers: Mrs Cornforth (Mon-Weds) and Mrs Jordan (Thurs and Fri)</a:t>
            </a:r>
          </a:p>
          <a:p>
            <a:r>
              <a:rPr lang="en-GB" sz="2000" dirty="0"/>
              <a:t>LSAs: Mrs Pedrick and Mrs Delgado</a:t>
            </a:r>
          </a:p>
          <a:p>
            <a:r>
              <a:rPr lang="en-GB" sz="2000" dirty="0"/>
              <a:t>Student Teacher: Miss Betty</a:t>
            </a:r>
          </a:p>
          <a:p>
            <a:endParaRPr lang="en-GB" sz="1200" dirty="0"/>
          </a:p>
          <a:p>
            <a:r>
              <a:rPr lang="en-GB" sz="2000" b="1" u="sng" dirty="0"/>
              <a:t>Year Group LSA: </a:t>
            </a:r>
            <a:r>
              <a:rPr lang="en-GB" sz="2000" dirty="0"/>
              <a:t>Mrs Sykes</a:t>
            </a:r>
          </a:p>
        </p:txBody>
      </p:sp>
    </p:spTree>
    <p:extLst>
      <p:ext uri="{BB962C8B-B14F-4D97-AF65-F5344CB8AC3E}">
        <p14:creationId xmlns:p14="http://schemas.microsoft.com/office/powerpoint/2010/main" val="51573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7" y="0"/>
            <a:ext cx="10058400" cy="1371600"/>
          </a:xfrm>
        </p:spPr>
        <p:txBody>
          <a:bodyPr/>
          <a:lstStyle/>
          <a:p>
            <a:r>
              <a:rPr lang="en-GB" b="1" cap="none" dirty="0"/>
              <a:t>Year 3 Curriculum Overview</a:t>
            </a:r>
          </a:p>
        </p:txBody>
      </p:sp>
      <p:sp>
        <p:nvSpPr>
          <p:cNvPr id="3" name="Content Placeholder 2"/>
          <p:cNvSpPr>
            <a:spLocks noGrp="1"/>
          </p:cNvSpPr>
          <p:nvPr>
            <p:ph idx="1"/>
          </p:nvPr>
        </p:nvSpPr>
        <p:spPr>
          <a:xfrm>
            <a:off x="527649" y="1180383"/>
            <a:ext cx="10820400" cy="4161284"/>
          </a:xfrm>
        </p:spPr>
        <p:txBody>
          <a:bodyPr vert="horz" lIns="91440" tIns="45720" rIns="91440" bIns="45720" rtlCol="0" anchor="t">
            <a:noAutofit/>
          </a:bodyPr>
          <a:lstStyle/>
          <a:p>
            <a:r>
              <a:rPr lang="en-GB" sz="1900" dirty="0"/>
              <a:t>In the mornings, we will be learning Maths (using the Mathematics Mastery scheme) and English.</a:t>
            </a:r>
          </a:p>
          <a:p>
            <a:endParaRPr lang="en-GB" sz="1900" dirty="0"/>
          </a:p>
          <a:p>
            <a:r>
              <a:rPr lang="en-GB" sz="1900" dirty="0"/>
              <a:t>Our topics…</a:t>
            </a:r>
          </a:p>
          <a:p>
            <a:r>
              <a:rPr lang="en-GB" sz="1900" dirty="0"/>
              <a:t>Autumn – Were our prehistoric ancestors as clever as us?</a:t>
            </a:r>
          </a:p>
          <a:p>
            <a:r>
              <a:rPr lang="en-GB" sz="1900" dirty="0"/>
              <a:t>Spring – Why is our local area great? </a:t>
            </a:r>
          </a:p>
          <a:p>
            <a:r>
              <a:rPr lang="en-GB" sz="1900" dirty="0"/>
              <a:t>Summer – How can we look after our planet? Who were the Mayans?</a:t>
            </a:r>
          </a:p>
          <a:p>
            <a:endParaRPr lang="en-GB" sz="1900" dirty="0"/>
          </a:p>
          <a:p>
            <a:r>
              <a:rPr lang="en-GB" sz="1900" dirty="0"/>
              <a:t>Discover is a History-based topic, Explore is a Geography-based topic and Create is an Art-based topic. However, each of these topics will aim to incorporate a wide range of subjects including: PSHE, Science, DT, Computing, Music, RE and French. </a:t>
            </a:r>
          </a:p>
          <a:p>
            <a:endParaRPr lang="en-GB" sz="1900" dirty="0"/>
          </a:p>
          <a:p>
            <a:r>
              <a:rPr lang="en-GB" sz="1900" dirty="0"/>
              <a:t>PE will be taught within PPA sessions. SCS will be teaching </a:t>
            </a:r>
            <a:r>
              <a:rPr lang="en-GB" sz="1900" dirty="0">
                <a:ea typeface="+mj-lt"/>
                <a:cs typeface="+mj-lt"/>
              </a:rPr>
              <a:t>Gymnastics, Netball, Football and more this year. </a:t>
            </a:r>
          </a:p>
          <a:p>
            <a:endParaRPr lang="en-GB" sz="1900" dirty="0"/>
          </a:p>
          <a:p>
            <a:endParaRPr lang="en-GB" sz="1900" dirty="0"/>
          </a:p>
        </p:txBody>
      </p:sp>
    </p:spTree>
    <p:extLst>
      <p:ext uri="{BB962C8B-B14F-4D97-AF65-F5344CB8AC3E}">
        <p14:creationId xmlns:p14="http://schemas.microsoft.com/office/powerpoint/2010/main" val="1199742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418" y="88412"/>
            <a:ext cx="10058400" cy="1371600"/>
          </a:xfrm>
        </p:spPr>
        <p:txBody>
          <a:bodyPr/>
          <a:lstStyle/>
          <a:p>
            <a:r>
              <a:rPr lang="en-GB" b="1" cap="none" dirty="0"/>
              <a:t>Year 3 </a:t>
            </a:r>
            <a:r>
              <a:rPr lang="en-GB" b="1" dirty="0"/>
              <a:t>enrichment opportunities</a:t>
            </a:r>
            <a:endParaRPr lang="en-GB" b="1" cap="none" dirty="0"/>
          </a:p>
        </p:txBody>
      </p:sp>
      <p:sp>
        <p:nvSpPr>
          <p:cNvPr id="3" name="Content Placeholder 2"/>
          <p:cNvSpPr>
            <a:spLocks noGrp="1"/>
          </p:cNvSpPr>
          <p:nvPr>
            <p:ph idx="1"/>
          </p:nvPr>
        </p:nvSpPr>
        <p:spPr>
          <a:xfrm>
            <a:off x="909348" y="1332482"/>
            <a:ext cx="8946541" cy="4403299"/>
          </a:xfrm>
        </p:spPr>
        <p:txBody>
          <a:bodyPr vert="horz" lIns="91440" tIns="45720" rIns="91440" bIns="45720" rtlCol="0" anchor="t">
            <a:normAutofit/>
          </a:bodyPr>
          <a:lstStyle/>
          <a:p>
            <a:pPr>
              <a:buFont typeface="Courier New" charset="2"/>
              <a:buChar char="o"/>
            </a:pPr>
            <a:r>
              <a:rPr lang="en-GB" sz="2400" dirty="0"/>
              <a:t>Visit to Chelmsford museum (Autumn Term). </a:t>
            </a:r>
            <a:endParaRPr lang="en-US" sz="2400"/>
          </a:p>
          <a:p>
            <a:pPr>
              <a:buFont typeface="Courier New" charset="2"/>
              <a:buChar char="o"/>
            </a:pPr>
            <a:endParaRPr lang="en-GB" sz="2400" dirty="0"/>
          </a:p>
          <a:p>
            <a:pPr>
              <a:buClr>
                <a:srgbClr val="8AD0D6"/>
              </a:buClr>
              <a:buFont typeface="Courier New" charset="2"/>
              <a:buChar char="o"/>
            </a:pPr>
            <a:r>
              <a:rPr lang="en-GB" sz="2400" dirty="0"/>
              <a:t>Opportunities for cooking as part of Design and Technology.</a:t>
            </a:r>
          </a:p>
          <a:p>
            <a:pPr>
              <a:buClr>
                <a:srgbClr val="8AD0D6"/>
              </a:buClr>
              <a:buFont typeface="Courier New" charset="2"/>
              <a:buChar char="o"/>
            </a:pPr>
            <a:endParaRPr lang="en-GB" sz="2400" dirty="0"/>
          </a:p>
          <a:p>
            <a:pPr>
              <a:buClr>
                <a:srgbClr val="8AD0D6"/>
              </a:buClr>
              <a:buFont typeface="Courier New" charset="2"/>
              <a:buChar char="o"/>
            </a:pPr>
            <a:r>
              <a:rPr lang="en-GB" sz="2400" dirty="0"/>
              <a:t>Subject enrichment days throughout the year. </a:t>
            </a:r>
            <a:br>
              <a:rPr lang="en-GB" sz="2400" dirty="0"/>
            </a:br>
            <a:endParaRPr lang="en-GB" sz="2400" dirty="0"/>
          </a:p>
          <a:p>
            <a:pPr>
              <a:buClr>
                <a:srgbClr val="8AD0D6"/>
              </a:buClr>
              <a:buFont typeface="Courier New" charset="2"/>
              <a:buChar char="o"/>
            </a:pPr>
            <a:r>
              <a:rPr lang="en-GB" sz="2400" dirty="0"/>
              <a:t>Opportunities for a further educational visit in the Spring and Summer Terms linked to the Environmental topic and the Mayans. More details to follow. </a:t>
            </a:r>
          </a:p>
          <a:p>
            <a:pPr>
              <a:buClr>
                <a:srgbClr val="8AD0D6"/>
              </a:buClr>
              <a:buFont typeface="Arial" charset="2"/>
              <a:buChar char="•"/>
            </a:pPr>
            <a:endParaRPr lang="en-GB" sz="2400" dirty="0"/>
          </a:p>
          <a:p>
            <a:pPr>
              <a:buClr>
                <a:srgbClr val="1E5155">
                  <a:lumMod val="40000"/>
                  <a:lumOff val="60000"/>
                </a:srgbClr>
              </a:buClr>
              <a:buFont typeface="Arial" charset="2"/>
              <a:buChar char="•"/>
            </a:pPr>
            <a:endParaRPr lang="en-GB" sz="2400" dirty="0"/>
          </a:p>
          <a:p>
            <a:pPr>
              <a:buClr>
                <a:srgbClr val="1E5155">
                  <a:lumMod val="40000"/>
                  <a:lumOff val="60000"/>
                </a:srgbClr>
              </a:buClr>
            </a:pPr>
            <a:endParaRPr lang="en-GB" sz="2400" dirty="0"/>
          </a:p>
        </p:txBody>
      </p:sp>
    </p:spTree>
    <p:extLst>
      <p:ext uri="{BB962C8B-B14F-4D97-AF65-F5344CB8AC3E}">
        <p14:creationId xmlns:p14="http://schemas.microsoft.com/office/powerpoint/2010/main" val="2532132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4693CC-6A3D-485A-B01F-91C0B346EC86}"/>
              </a:ext>
            </a:extLst>
          </p:cNvPr>
          <p:cNvSpPr txBox="1"/>
          <p:nvPr/>
        </p:nvSpPr>
        <p:spPr>
          <a:xfrm>
            <a:off x="369456" y="235528"/>
            <a:ext cx="11490036"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t>A Typical day</a:t>
            </a:r>
            <a:endParaRPr lang="en-US" sz="3200" b="1" dirty="0"/>
          </a:p>
          <a:p>
            <a:endParaRPr lang="en-US" sz="2800" dirty="0"/>
          </a:p>
          <a:p>
            <a:endParaRPr lang="en-US" sz="2800" dirty="0"/>
          </a:p>
          <a:p>
            <a:pPr marL="457200" indent="-457200">
              <a:buFont typeface="Courier New"/>
              <a:buChar char="o"/>
            </a:pPr>
            <a:r>
              <a:rPr lang="en-US" sz="2800" err="1"/>
              <a:t>Maths</a:t>
            </a:r>
            <a:endParaRPr lang="en-US" sz="2800"/>
          </a:p>
          <a:p>
            <a:pPr marL="457200" indent="-457200">
              <a:buFont typeface="Courier New"/>
              <a:buChar char="o"/>
            </a:pPr>
            <a:r>
              <a:rPr lang="en-US" sz="2800" dirty="0"/>
              <a:t>English</a:t>
            </a:r>
          </a:p>
          <a:p>
            <a:pPr marL="457200" indent="-457200">
              <a:buFont typeface="Courier New"/>
              <a:buChar char="o"/>
            </a:pPr>
            <a:r>
              <a:rPr lang="en-US" sz="2800" err="1"/>
              <a:t>Maths</a:t>
            </a:r>
            <a:r>
              <a:rPr lang="en-US" sz="2800" dirty="0"/>
              <a:t> Meeting/Handwriting/Tools Lesson</a:t>
            </a:r>
          </a:p>
          <a:p>
            <a:pPr marL="457200" indent="-457200">
              <a:buFont typeface="Courier New"/>
              <a:buChar char="o"/>
            </a:pPr>
            <a:r>
              <a:rPr lang="en-US" sz="2800" dirty="0"/>
              <a:t>Foundation subjects (such as History, Geography, Science, Art, DT)</a:t>
            </a:r>
          </a:p>
          <a:p>
            <a:pPr marL="457200" indent="-457200">
              <a:buFont typeface="Courier New"/>
              <a:buChar char="o"/>
            </a:pPr>
            <a:r>
              <a:rPr lang="en-US" sz="2800" dirty="0"/>
              <a:t>DEAR Time (Drop Everything And Read)</a:t>
            </a:r>
          </a:p>
          <a:p>
            <a:pPr marL="457200" indent="-457200">
              <a:buFont typeface="Courier New"/>
              <a:buChar char="o"/>
            </a:pPr>
            <a:r>
              <a:rPr lang="en-US" sz="2800" dirty="0"/>
              <a:t>Daily mile or Green Bags</a:t>
            </a:r>
          </a:p>
          <a:p>
            <a:endParaRPr lang="en-US" sz="2800" dirty="0"/>
          </a:p>
          <a:p>
            <a:pPr marL="457200" indent="-457200">
              <a:buFont typeface="Arial"/>
              <a:buChar char="•"/>
            </a:pPr>
            <a:endParaRPr lang="en-US" sz="2800" dirty="0"/>
          </a:p>
          <a:p>
            <a:endParaRPr lang="en-US" dirty="0"/>
          </a:p>
          <a:p>
            <a:endParaRPr lang="en-US" dirty="0"/>
          </a:p>
        </p:txBody>
      </p:sp>
    </p:spTree>
    <p:extLst>
      <p:ext uri="{BB962C8B-B14F-4D97-AF65-F5344CB8AC3E}">
        <p14:creationId xmlns:p14="http://schemas.microsoft.com/office/powerpoint/2010/main" val="172049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4693CC-6A3D-485A-B01F-91C0B346EC86}"/>
              </a:ext>
            </a:extLst>
          </p:cNvPr>
          <p:cNvSpPr txBox="1"/>
          <p:nvPr/>
        </p:nvSpPr>
        <p:spPr>
          <a:xfrm>
            <a:off x="369456" y="235528"/>
            <a:ext cx="11490036" cy="69249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t>Children should bring to school each day:</a:t>
            </a:r>
            <a:endParaRPr lang="en-US" sz="3200" b="1" dirty="0"/>
          </a:p>
          <a:p>
            <a:endParaRPr lang="en-US" sz="2800" dirty="0"/>
          </a:p>
          <a:p>
            <a:endParaRPr lang="en-GB" sz="3200" dirty="0">
              <a:latin typeface="Trebuchet MS"/>
            </a:endParaRPr>
          </a:p>
          <a:p>
            <a:pPr marL="457200" indent="-457200">
              <a:buFont typeface="Courier New"/>
              <a:buChar char="o"/>
            </a:pPr>
            <a:r>
              <a:rPr lang="en-GB" sz="2800" dirty="0">
                <a:latin typeface="Century Gothic"/>
              </a:rPr>
              <a:t>Pupil passport</a:t>
            </a:r>
            <a:endParaRPr lang="en-US" sz="2800">
              <a:latin typeface="Century Gothic"/>
            </a:endParaRPr>
          </a:p>
          <a:p>
            <a:pPr marL="457200" indent="-457200">
              <a:buFont typeface="Courier New"/>
              <a:buChar char="o"/>
            </a:pPr>
            <a:r>
              <a:rPr lang="en-GB" sz="2800" dirty="0">
                <a:latin typeface="Century Gothic"/>
              </a:rPr>
              <a:t>Reading book</a:t>
            </a:r>
            <a:endParaRPr lang="en-US" sz="2800">
              <a:latin typeface="Century Gothic"/>
            </a:endParaRPr>
          </a:p>
          <a:p>
            <a:pPr marL="457200" indent="-457200">
              <a:buFont typeface="Courier New"/>
              <a:buChar char="o"/>
            </a:pPr>
            <a:r>
              <a:rPr lang="en-GB" sz="2800" dirty="0">
                <a:latin typeface="Century Gothic"/>
              </a:rPr>
              <a:t>Water bottle (named) </a:t>
            </a:r>
            <a:endParaRPr lang="en-US" sz="2800">
              <a:latin typeface="Century Gothic"/>
            </a:endParaRPr>
          </a:p>
          <a:p>
            <a:pPr marL="457200" indent="-457200">
              <a:buFont typeface="Courier New"/>
              <a:buChar char="o"/>
            </a:pPr>
            <a:r>
              <a:rPr lang="en-GB" sz="2800" dirty="0">
                <a:latin typeface="Century Gothic"/>
              </a:rPr>
              <a:t>Healthy snack (e.g. fruit or vegetables) They are rewarded for this as it is important!</a:t>
            </a:r>
          </a:p>
          <a:p>
            <a:pPr marL="457200" indent="-457200">
              <a:buFont typeface="Courier New"/>
              <a:buChar char="o"/>
            </a:pPr>
            <a:r>
              <a:rPr lang="en-GB" sz="2800" dirty="0">
                <a:latin typeface="Century Gothic"/>
              </a:rPr>
              <a:t>Waterproof coat</a:t>
            </a:r>
            <a:endParaRPr lang="en-US" sz="2800">
              <a:latin typeface="Century Gothic"/>
            </a:endParaRPr>
          </a:p>
          <a:p>
            <a:pPr marL="457200" indent="-457200">
              <a:buFont typeface="Courier New"/>
              <a:buChar char="o"/>
            </a:pPr>
            <a:endParaRPr lang="en-GB" sz="2800" dirty="0">
              <a:latin typeface="Trebuchet MS"/>
            </a:endParaRPr>
          </a:p>
          <a:p>
            <a:endParaRPr lang="en-US" sz="2800" dirty="0"/>
          </a:p>
          <a:p>
            <a:pPr marL="457200" indent="-457200">
              <a:buFont typeface="Arial"/>
              <a:buChar char="•"/>
            </a:pPr>
            <a:endParaRPr lang="en-US" sz="2800" dirty="0"/>
          </a:p>
          <a:p>
            <a:endParaRPr lang="en-US" dirty="0"/>
          </a:p>
          <a:p>
            <a:endParaRPr lang="en-US" dirty="0"/>
          </a:p>
        </p:txBody>
      </p:sp>
    </p:spTree>
    <p:extLst>
      <p:ext uri="{BB962C8B-B14F-4D97-AF65-F5344CB8AC3E}">
        <p14:creationId xmlns:p14="http://schemas.microsoft.com/office/powerpoint/2010/main" val="305224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0"/>
            <a:ext cx="10058400" cy="1371600"/>
          </a:xfrm>
        </p:spPr>
        <p:txBody>
          <a:bodyPr/>
          <a:lstStyle/>
          <a:p>
            <a:r>
              <a:rPr lang="en-GB" b="1" cap="none" dirty="0">
                <a:solidFill>
                  <a:schemeClr val="tx1"/>
                </a:solidFill>
              </a:rPr>
              <a:t>Behaviour For Learning</a:t>
            </a:r>
          </a:p>
        </p:txBody>
      </p:sp>
      <p:sp>
        <p:nvSpPr>
          <p:cNvPr id="8" name="Rectangle 7"/>
          <p:cNvSpPr/>
          <p:nvPr/>
        </p:nvSpPr>
        <p:spPr>
          <a:xfrm>
            <a:off x="304801" y="1386828"/>
            <a:ext cx="7897090" cy="5693866"/>
          </a:xfrm>
          <a:prstGeom prst="rect">
            <a:avLst/>
          </a:prstGeom>
        </p:spPr>
        <p:txBody>
          <a:bodyPr wrap="square" lIns="91440" tIns="45720" rIns="91440" bIns="45720" anchor="t">
            <a:spAutoFit/>
          </a:bodyPr>
          <a:lstStyle/>
          <a:p>
            <a:pPr marL="457200" indent="-457200">
              <a:buFont typeface="Courier New" panose="020B0604020202020204" pitchFamily="34" charset="0"/>
              <a:buChar char="o"/>
            </a:pPr>
            <a:r>
              <a:rPr lang="en-GB" sz="2800" dirty="0"/>
              <a:t>See behaviour for learning policy based on a restorative approach</a:t>
            </a:r>
            <a:endParaRPr lang="en-US"/>
          </a:p>
          <a:p>
            <a:pPr marL="457200" indent="-457200">
              <a:buFont typeface="Courier New" panose="020B0604020202020204" pitchFamily="34" charset="0"/>
              <a:buChar char="o"/>
            </a:pPr>
            <a:r>
              <a:rPr lang="en-GB" sz="2800" dirty="0"/>
              <a:t>Therapeutic approach</a:t>
            </a:r>
          </a:p>
          <a:p>
            <a:pPr marL="457200" indent="-457200">
              <a:buFont typeface="Courier New" panose="020B0604020202020204" pitchFamily="34" charset="0"/>
              <a:buChar char="o"/>
            </a:pPr>
            <a:endParaRPr lang="en-GB" sz="2800" dirty="0"/>
          </a:p>
          <a:p>
            <a:pPr marL="457200" indent="-457200">
              <a:buFont typeface="Courier New"/>
              <a:buChar char="o"/>
            </a:pPr>
            <a:endParaRPr lang="en-GB" sz="2800" dirty="0"/>
          </a:p>
          <a:p>
            <a:pPr marL="457200" indent="-457200">
              <a:buFont typeface="Courier New" panose="020B0604020202020204" pitchFamily="34" charset="0"/>
              <a:buChar char="o"/>
            </a:pPr>
            <a:r>
              <a:rPr lang="en-GB" sz="2800" dirty="0"/>
              <a:t>Secrets of Success underpins all we do in school; children collect stickers and bronze, silver and gold certificates. </a:t>
            </a:r>
          </a:p>
          <a:p>
            <a:pPr marL="457200" indent="-457200">
              <a:buFont typeface="Courier New" panose="020B0604020202020204" pitchFamily="34" charset="0"/>
              <a:buChar char="o"/>
            </a:pPr>
            <a:r>
              <a:rPr lang="en-GB" sz="2800" dirty="0"/>
              <a:t>Star of the week and celebration assembly in class</a:t>
            </a:r>
          </a:p>
          <a:p>
            <a:pPr marL="457200" indent="-457200">
              <a:buFont typeface="Courier New" panose="020B0604020202020204" pitchFamily="34" charset="0"/>
              <a:buChar char="o"/>
            </a:pPr>
            <a:r>
              <a:rPr lang="en-GB" sz="2800" dirty="0"/>
              <a:t>House Points</a:t>
            </a:r>
          </a:p>
          <a:p>
            <a:pPr marL="457200" indent="-457200">
              <a:buFont typeface="Courier New" panose="020B0604020202020204" pitchFamily="34" charset="0"/>
              <a:buChar char="o"/>
            </a:pPr>
            <a:r>
              <a:rPr lang="en-GB" sz="2800" dirty="0"/>
              <a:t>Class Marbles</a:t>
            </a:r>
          </a:p>
          <a:p>
            <a:pPr marL="457200" indent="-457200">
              <a:buFont typeface="Arial"/>
              <a:buChar char="•"/>
            </a:pPr>
            <a:endParaRPr lang="en-GB" sz="2800" dirty="0"/>
          </a:p>
        </p:txBody>
      </p:sp>
      <p:pic>
        <p:nvPicPr>
          <p:cNvPr id="4" name="Picture 3"/>
          <p:cNvPicPr>
            <a:picLocks noChangeAspect="1"/>
          </p:cNvPicPr>
          <p:nvPr/>
        </p:nvPicPr>
        <p:blipFill rotWithShape="1">
          <a:blip r:embed="rId3"/>
          <a:srcRect l="57870" t="27459" r="28758" b="55358"/>
          <a:stretch/>
        </p:blipFill>
        <p:spPr>
          <a:xfrm>
            <a:off x="8389856" y="347150"/>
            <a:ext cx="3476682" cy="3042595"/>
          </a:xfrm>
          <a:prstGeom prst="rect">
            <a:avLst/>
          </a:prstGeom>
        </p:spPr>
      </p:pic>
    </p:spTree>
    <p:extLst>
      <p:ext uri="{BB962C8B-B14F-4D97-AF65-F5344CB8AC3E}">
        <p14:creationId xmlns:p14="http://schemas.microsoft.com/office/powerpoint/2010/main" val="2353325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5" y="106885"/>
            <a:ext cx="10058400" cy="1371600"/>
          </a:xfrm>
        </p:spPr>
        <p:txBody>
          <a:bodyPr/>
          <a:lstStyle/>
          <a:p>
            <a:r>
              <a:rPr lang="en-GB" b="1" cap="none" dirty="0">
                <a:solidFill>
                  <a:schemeClr val="tx1"/>
                </a:solidFill>
              </a:rPr>
              <a:t>Home Learning Expectations</a:t>
            </a:r>
          </a:p>
        </p:txBody>
      </p:sp>
      <p:sp>
        <p:nvSpPr>
          <p:cNvPr id="3" name="Content Placeholder 2"/>
          <p:cNvSpPr>
            <a:spLocks noGrp="1"/>
          </p:cNvSpPr>
          <p:nvPr>
            <p:ph idx="1"/>
          </p:nvPr>
        </p:nvSpPr>
        <p:spPr>
          <a:xfrm>
            <a:off x="685800" y="1478485"/>
            <a:ext cx="10820400" cy="5125515"/>
          </a:xfrm>
        </p:spPr>
        <p:txBody>
          <a:bodyPr vert="horz" lIns="91440" tIns="45720" rIns="91440" bIns="45720" rtlCol="0" anchor="t">
            <a:normAutofit fontScale="92500" lnSpcReduction="10000"/>
          </a:bodyPr>
          <a:lstStyle/>
          <a:p>
            <a:pPr marL="0" indent="0">
              <a:buNone/>
            </a:pPr>
            <a:r>
              <a:rPr lang="en-GB" sz="2400" dirty="0"/>
              <a:t>Homework is glued into the passports every Friday, see the homework section.</a:t>
            </a:r>
          </a:p>
          <a:p>
            <a:pPr marL="0" indent="0">
              <a:buNone/>
            </a:pPr>
            <a:endParaRPr lang="en-GB" sz="2400" dirty="0"/>
          </a:p>
          <a:p>
            <a:r>
              <a:rPr lang="en-GB" sz="2400" b="1" dirty="0"/>
              <a:t>TTRS</a:t>
            </a:r>
            <a:r>
              <a:rPr lang="en-GB" sz="2400" dirty="0"/>
              <a:t> and other discrete timetable practice.</a:t>
            </a:r>
          </a:p>
          <a:p>
            <a:pPr marL="0" indent="0">
              <a:buNone/>
            </a:pPr>
            <a:r>
              <a:rPr lang="en-US" sz="2400" dirty="0">
                <a:hlinkClick r:id="rId2"/>
              </a:rPr>
              <a:t>https://ttrockstars.com/</a:t>
            </a:r>
            <a:r>
              <a:rPr lang="en-US" sz="2400" dirty="0"/>
              <a:t> </a:t>
            </a:r>
          </a:p>
          <a:p>
            <a:r>
              <a:rPr lang="en-GB" sz="2400" b="1" dirty="0"/>
              <a:t>Reading</a:t>
            </a:r>
            <a:r>
              <a:rPr lang="en-GB" sz="2400" dirty="0"/>
              <a:t> - 10mins a day reading of their school book either independently or with an adult, 5 times or more a week (to be initialled in Pupil Passport by an adult). This is then calculated as a class reading % every week, as part of a school-wide competition.</a:t>
            </a:r>
          </a:p>
          <a:p>
            <a:r>
              <a:rPr lang="en-GB" sz="2400" b="1" dirty="0"/>
              <a:t>Spellings </a:t>
            </a:r>
            <a:r>
              <a:rPr lang="en-GB" sz="2400" dirty="0"/>
              <a:t>– practise the spellings that are written in the Pupil Passport on a Monday morning. We will be testing the children weekly to support their progression with spellings. We are also practising some common exception words weekly.</a:t>
            </a:r>
          </a:p>
          <a:p>
            <a:r>
              <a:rPr lang="en-GB" sz="2400" b="1" dirty="0"/>
              <a:t>Maths </a:t>
            </a:r>
            <a:r>
              <a:rPr lang="en-GB" sz="2400" dirty="0"/>
              <a:t>- CGP book (one task every week).</a:t>
            </a:r>
          </a:p>
          <a:p>
            <a:r>
              <a:rPr lang="en-GB" sz="2400" b="1" dirty="0"/>
              <a:t>English Comprehension - </a:t>
            </a:r>
            <a:r>
              <a:rPr lang="en-GB" sz="2400" dirty="0"/>
              <a:t>CGP book (one task per fortnight).</a:t>
            </a:r>
          </a:p>
          <a:p>
            <a:pPr marL="0" indent="0">
              <a:buClr>
                <a:srgbClr val="8AD0D6"/>
              </a:buClr>
              <a:buNone/>
            </a:pPr>
            <a:endParaRPr lang="en-GB" sz="2400" dirty="0"/>
          </a:p>
        </p:txBody>
      </p:sp>
    </p:spTree>
    <p:extLst>
      <p:ext uri="{BB962C8B-B14F-4D97-AF65-F5344CB8AC3E}">
        <p14:creationId xmlns:p14="http://schemas.microsoft.com/office/powerpoint/2010/main" val="308657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73" y="0"/>
            <a:ext cx="10058400" cy="1371600"/>
          </a:xfrm>
        </p:spPr>
        <p:txBody>
          <a:bodyPr/>
          <a:lstStyle/>
          <a:p>
            <a:r>
              <a:rPr lang="en-GB" b="1" cap="none" dirty="0"/>
              <a:t>Reading Books</a:t>
            </a:r>
          </a:p>
        </p:txBody>
      </p:sp>
      <p:sp>
        <p:nvSpPr>
          <p:cNvPr id="3" name="Content Placeholder 2"/>
          <p:cNvSpPr>
            <a:spLocks noGrp="1"/>
          </p:cNvSpPr>
          <p:nvPr>
            <p:ph idx="1"/>
          </p:nvPr>
        </p:nvSpPr>
        <p:spPr>
          <a:xfrm>
            <a:off x="247561" y="1219200"/>
            <a:ext cx="5252965" cy="5841403"/>
          </a:xfrm>
        </p:spPr>
        <p:txBody>
          <a:bodyPr vert="horz" lIns="91440" tIns="45720" rIns="91440" bIns="45720" rtlCol="0" anchor="t">
            <a:noAutofit/>
          </a:bodyPr>
          <a:lstStyle/>
          <a:p>
            <a:r>
              <a:rPr lang="en-GB" dirty="0"/>
              <a:t>Books in the school library are sorted into levels which match the Essex Library’s levels. We assess the children‘s reading levels and they can choose a book from the proper level accordingly. A child should be able to self-assess their ability to access a book using the 5 Finger Strategy. This could include non-fiction. Children should be reading books that they can read confidently without support. </a:t>
            </a:r>
          </a:p>
          <a:p>
            <a:r>
              <a:rPr lang="en-GB" dirty="0"/>
              <a:t>S books contain content suitable for all year groups. S+ books are aimed at Years 5 and 6.</a:t>
            </a:r>
          </a:p>
          <a:p>
            <a:r>
              <a:rPr lang="en-GB" dirty="0"/>
              <a:t>Other levels include Y, L,  P and O.</a:t>
            </a:r>
          </a:p>
          <a:p>
            <a:pPr>
              <a:buClr>
                <a:srgbClr val="262626"/>
              </a:buClr>
            </a:pPr>
            <a:r>
              <a:rPr lang="en-GB" dirty="0"/>
              <a:t>Children are given an opportunity to visit the library every week to change their book if needed.</a:t>
            </a:r>
          </a:p>
        </p:txBody>
      </p:sp>
      <p:pic>
        <p:nvPicPr>
          <p:cNvPr id="4" name="Picture 3"/>
          <p:cNvPicPr>
            <a:picLocks noChangeAspect="1"/>
          </p:cNvPicPr>
          <p:nvPr/>
        </p:nvPicPr>
        <p:blipFill>
          <a:blip r:embed="rId2"/>
          <a:stretch>
            <a:fillRect/>
          </a:stretch>
        </p:blipFill>
        <p:spPr>
          <a:xfrm>
            <a:off x="5661891" y="267853"/>
            <a:ext cx="3079433" cy="3875169"/>
          </a:xfrm>
          <a:prstGeom prst="rect">
            <a:avLst/>
          </a:prstGeom>
        </p:spPr>
      </p:pic>
      <p:pic>
        <p:nvPicPr>
          <p:cNvPr id="6" name="Picture 5"/>
          <p:cNvPicPr>
            <a:picLocks noChangeAspect="1"/>
          </p:cNvPicPr>
          <p:nvPr/>
        </p:nvPicPr>
        <p:blipFill>
          <a:blip r:embed="rId3"/>
          <a:stretch>
            <a:fillRect/>
          </a:stretch>
        </p:blipFill>
        <p:spPr>
          <a:xfrm>
            <a:off x="8804950" y="2364509"/>
            <a:ext cx="3051846" cy="4160982"/>
          </a:xfrm>
          <a:prstGeom prst="rect">
            <a:avLst/>
          </a:prstGeom>
        </p:spPr>
      </p:pic>
    </p:spTree>
    <p:extLst>
      <p:ext uri="{BB962C8B-B14F-4D97-AF65-F5344CB8AC3E}">
        <p14:creationId xmlns:p14="http://schemas.microsoft.com/office/powerpoint/2010/main" val="1679018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aa8998f-3dc0-460b-967b-ca36a357630a" xsi:nil="true"/>
    <lcf76f155ced4ddcb4097134ff3c332f xmlns="d68cfcf9-e0b7-4848-970a-88d9584ba0e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7B358FDBE3554298018162308FEBA2" ma:contentTypeVersion="18" ma:contentTypeDescription="Create a new document." ma:contentTypeScope="" ma:versionID="57cf1f6a5797737bb36d86aa6f96c460">
  <xsd:schema xmlns:xsd="http://www.w3.org/2001/XMLSchema" xmlns:xs="http://www.w3.org/2001/XMLSchema" xmlns:p="http://schemas.microsoft.com/office/2006/metadata/properties" xmlns:ns2="baa8998f-3dc0-460b-967b-ca36a357630a" xmlns:ns3="d68cfcf9-e0b7-4848-970a-88d9584ba0e1" targetNamespace="http://schemas.microsoft.com/office/2006/metadata/properties" ma:root="true" ma:fieldsID="d98a774245d622c3a6764bef6df65df6" ns2:_="" ns3:_="">
    <xsd:import namespace="baa8998f-3dc0-460b-967b-ca36a357630a"/>
    <xsd:import namespace="d68cfcf9-e0b7-4848-970a-88d9584ba0e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a8998f-3dc0-460b-967b-ca36a35763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3482463-8b80-4d5f-9cb9-a0f809a307ee}" ma:internalName="TaxCatchAll" ma:showField="CatchAllData" ma:web="baa8998f-3dc0-460b-967b-ca36a35763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68cfcf9-e0b7-4848-970a-88d9584ba0e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c8699c-58b4-43a0-b8af-430242fbbe7c"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99682D-D701-43B3-84DA-5B04E40FDE83}">
  <ds:schemaRefs>
    <ds:schemaRef ds:uri="http://schemas.openxmlformats.org/package/2006/metadata/core-properties"/>
    <ds:schemaRef ds:uri="http://purl.org/dc/dcmitype/"/>
    <ds:schemaRef ds:uri="d68cfcf9-e0b7-4848-970a-88d9584ba0e1"/>
    <ds:schemaRef ds:uri="http://www.w3.org/XML/1998/namespace"/>
    <ds:schemaRef ds:uri="http://purl.org/dc/elements/1.1/"/>
    <ds:schemaRef ds:uri="http://purl.org/dc/terms/"/>
    <ds:schemaRef ds:uri="baa8998f-3dc0-460b-967b-ca36a357630a"/>
    <ds:schemaRef ds:uri="http://schemas.microsoft.com/office/2006/metadata/properties"/>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380B9603-654E-4353-B370-B09BF1F742EA}">
  <ds:schemaRefs>
    <ds:schemaRef ds:uri="http://schemas.microsoft.com/sharepoint/v3/contenttype/forms"/>
  </ds:schemaRefs>
</ds:datastoreItem>
</file>

<file path=customXml/itemProps3.xml><?xml version="1.0" encoding="utf-8"?>
<ds:datastoreItem xmlns:ds="http://schemas.openxmlformats.org/officeDocument/2006/customXml" ds:itemID="{FDA04C9D-3A72-430F-9B61-18C857BBCF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a8998f-3dc0-460b-967b-ca36a357630a"/>
    <ds:schemaRef ds:uri="d68cfcf9-e0b7-4848-970a-88d9584ba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TM03457510[[fn=Savon]]</Template>
  <TotalTime>60</TotalTime>
  <Words>971</Words>
  <Application>Microsoft Office PowerPoint</Application>
  <PresentationFormat>Widescreen</PresentationFormat>
  <Paragraphs>102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Savon</vt:lpstr>
      <vt:lpstr>Welcome To Year 3 - Parent Information Meeting</vt:lpstr>
      <vt:lpstr>Year 3 classes</vt:lpstr>
      <vt:lpstr>Year 3 Curriculum Overview</vt:lpstr>
      <vt:lpstr>Year 3 enrichment opportunities</vt:lpstr>
      <vt:lpstr>PowerPoint Presentation</vt:lpstr>
      <vt:lpstr>PowerPoint Presentation</vt:lpstr>
      <vt:lpstr>Behaviour For Learning</vt:lpstr>
      <vt:lpstr>Home Learning Expectations</vt:lpstr>
      <vt:lpstr>Reading Books</vt:lpstr>
      <vt:lpstr>Pencil Cases</vt:lpstr>
      <vt:lpstr>PE</vt:lpstr>
      <vt:lpstr>Uniform</vt:lpstr>
      <vt:lpstr>Communication </vt:lpstr>
      <vt:lpstr>Clubs</vt:lpstr>
      <vt:lpstr>PowerPoint Presentation</vt:lpstr>
      <vt:lpstr>PowerPoint Presentation</vt:lpstr>
    </vt:vector>
  </TitlesOfParts>
  <Company>Barnes Farm Jr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 Parent Information Evening</dc:title>
  <dc:creator>jhollick</dc:creator>
  <cp:lastModifiedBy>Lucy Jackson</cp:lastModifiedBy>
  <cp:revision>115</cp:revision>
  <cp:lastPrinted>2019-09-11T16:28:04Z</cp:lastPrinted>
  <dcterms:created xsi:type="dcterms:W3CDTF">2018-10-09T15:07:01Z</dcterms:created>
  <dcterms:modified xsi:type="dcterms:W3CDTF">2023-10-05T15:46:30Z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0x010100EA7B358FDBE3554298018162308FEBA2</vt:lpwstr>
  </property>
  <property fmtid="{D5CDD505-2E9C-101B-9397-08002B2CF9AE}" pid="3" name="MediaServiceImageTags">
    <vt:lpwstr/>
  </property>
</Properties>
</file>