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24"/>
  </p:handoutMasterIdLst>
  <p:sldIdLst>
    <p:sldId id="256" r:id="rId2"/>
    <p:sldId id="257" r:id="rId3"/>
    <p:sldId id="259" r:id="rId4"/>
    <p:sldId id="260" r:id="rId5"/>
    <p:sldId id="261" r:id="rId6"/>
    <p:sldId id="274" r:id="rId7"/>
    <p:sldId id="275" r:id="rId8"/>
    <p:sldId id="262" r:id="rId9"/>
    <p:sldId id="263" r:id="rId10"/>
    <p:sldId id="264" r:id="rId11"/>
    <p:sldId id="266" r:id="rId12"/>
    <p:sldId id="265" r:id="rId13"/>
    <p:sldId id="267" r:id="rId14"/>
    <p:sldId id="268" r:id="rId15"/>
    <p:sldId id="269" r:id="rId16"/>
    <p:sldId id="270" r:id="rId17"/>
    <p:sldId id="276" r:id="rId18"/>
    <p:sldId id="277" r:id="rId19"/>
    <p:sldId id="271" r:id="rId20"/>
    <p:sldId id="272" r:id="rId21"/>
    <p:sldId id="273" r:id="rId22"/>
    <p:sldId id="278"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61" autoAdjust="0"/>
    <p:restoredTop sz="94660"/>
  </p:normalViewPr>
  <p:slideViewPr>
    <p:cSldViewPr snapToGrid="0">
      <p:cViewPr varScale="1">
        <p:scale>
          <a:sx n="73" d="100"/>
          <a:sy n="73" d="100"/>
        </p:scale>
        <p:origin x="6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22DFC4D-6C08-4D8E-89A5-2FE26D390707}" type="datetimeFigureOut">
              <a:rPr lang="en-GB" smtClean="0"/>
              <a:t>19/03/2019</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B58FAF6-5066-4299-9F72-BD110CF1DE42}" type="slidenum">
              <a:rPr lang="en-GB" smtClean="0"/>
              <a:t>‹#›</a:t>
            </a:fld>
            <a:endParaRPr lang="en-GB"/>
          </a:p>
        </p:txBody>
      </p:sp>
    </p:spTree>
    <p:extLst>
      <p:ext uri="{BB962C8B-B14F-4D97-AF65-F5344CB8AC3E}">
        <p14:creationId xmlns:p14="http://schemas.microsoft.com/office/powerpoint/2010/main" val="31444958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C0EF54-7D7A-41E4-8C4E-18F850D1FAD8}" type="datetimeFigureOut">
              <a:rPr lang="en-GB" smtClean="0"/>
              <a:t>19/03/2019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C31FD-79DF-41DE-9555-78DC535ECB94}" type="slidenum">
              <a:rPr lang="en-GB" smtClean="0"/>
              <a:t>‹#›</a:t>
            </a:fld>
            <a:endParaRPr lang="en-GB"/>
          </a:p>
        </p:txBody>
      </p:sp>
    </p:spTree>
    <p:extLst>
      <p:ext uri="{BB962C8B-B14F-4D97-AF65-F5344CB8AC3E}">
        <p14:creationId xmlns:p14="http://schemas.microsoft.com/office/powerpoint/2010/main" val="892981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FC0EF54-7D7A-41E4-8C4E-18F850D1FAD8}" type="datetimeFigureOut">
              <a:rPr lang="en-GB" smtClean="0"/>
              <a:t>19/03/2019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C31FD-79DF-41DE-9555-78DC535ECB94}" type="slidenum">
              <a:rPr lang="en-GB" smtClean="0"/>
              <a:t>‹#›</a:t>
            </a:fld>
            <a:endParaRPr lang="en-GB"/>
          </a:p>
        </p:txBody>
      </p:sp>
    </p:spTree>
    <p:extLst>
      <p:ext uri="{BB962C8B-B14F-4D97-AF65-F5344CB8AC3E}">
        <p14:creationId xmlns:p14="http://schemas.microsoft.com/office/powerpoint/2010/main" val="324343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BFC0EF54-7D7A-41E4-8C4E-18F850D1FAD8}" type="datetimeFigureOut">
              <a:rPr lang="en-GB" smtClean="0"/>
              <a:t>19/03/2019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C31FD-79DF-41DE-9555-78DC535ECB94}" type="slidenum">
              <a:rPr lang="en-GB" smtClean="0"/>
              <a:t>‹#›</a:t>
            </a:fld>
            <a:endParaRPr lang="en-GB"/>
          </a:p>
        </p:txBody>
      </p:sp>
    </p:spTree>
    <p:extLst>
      <p:ext uri="{BB962C8B-B14F-4D97-AF65-F5344CB8AC3E}">
        <p14:creationId xmlns:p14="http://schemas.microsoft.com/office/powerpoint/2010/main" val="1296528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BFC0EF54-7D7A-41E4-8C4E-18F850D1FAD8}" type="datetimeFigureOut">
              <a:rPr lang="en-GB" smtClean="0"/>
              <a:t>19/03/2019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9C31FD-79DF-41DE-9555-78DC535ECB94}" type="slidenum">
              <a:rPr lang="en-GB" smtClean="0"/>
              <a:t>‹#›</a:t>
            </a:fld>
            <a:endParaRPr lang="en-GB"/>
          </a:p>
        </p:txBody>
      </p:sp>
    </p:spTree>
    <p:extLst>
      <p:ext uri="{BB962C8B-B14F-4D97-AF65-F5344CB8AC3E}">
        <p14:creationId xmlns:p14="http://schemas.microsoft.com/office/powerpoint/2010/main" val="3005226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C0EF54-7D7A-41E4-8C4E-18F850D1FAD8}" type="datetimeFigureOut">
              <a:rPr lang="en-GB" smtClean="0"/>
              <a:t>19/03/2019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C31FD-79DF-41DE-9555-78DC535ECB94}" type="slidenum">
              <a:rPr lang="en-GB" smtClean="0"/>
              <a:t>‹#›</a:t>
            </a:fld>
            <a:endParaRPr lang="en-GB"/>
          </a:p>
        </p:txBody>
      </p:sp>
    </p:spTree>
    <p:extLst>
      <p:ext uri="{BB962C8B-B14F-4D97-AF65-F5344CB8AC3E}">
        <p14:creationId xmlns:p14="http://schemas.microsoft.com/office/powerpoint/2010/main" val="2420279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C0EF54-7D7A-41E4-8C4E-18F850D1FAD8}" type="datetimeFigureOut">
              <a:rPr lang="en-GB" smtClean="0"/>
              <a:t>19/03/2019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C31FD-79DF-41DE-9555-78DC535ECB94}" type="slidenum">
              <a:rPr lang="en-GB" smtClean="0"/>
              <a:t>‹#›</a:t>
            </a:fld>
            <a:endParaRPr lang="en-GB"/>
          </a:p>
        </p:txBody>
      </p:sp>
    </p:spTree>
    <p:extLst>
      <p:ext uri="{BB962C8B-B14F-4D97-AF65-F5344CB8AC3E}">
        <p14:creationId xmlns:p14="http://schemas.microsoft.com/office/powerpoint/2010/main" val="169541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C0EF54-7D7A-41E4-8C4E-18F850D1FAD8}" type="datetimeFigureOut">
              <a:rPr lang="en-GB" smtClean="0"/>
              <a:t>19/03/2019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C31FD-79DF-41DE-9555-78DC535ECB94}" type="slidenum">
              <a:rPr lang="en-GB" smtClean="0"/>
              <a:t>‹#›</a:t>
            </a:fld>
            <a:endParaRPr lang="en-GB"/>
          </a:p>
        </p:txBody>
      </p:sp>
    </p:spTree>
    <p:extLst>
      <p:ext uri="{BB962C8B-B14F-4D97-AF65-F5344CB8AC3E}">
        <p14:creationId xmlns:p14="http://schemas.microsoft.com/office/powerpoint/2010/main" val="3825176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C0EF54-7D7A-41E4-8C4E-18F850D1FAD8}" type="datetimeFigureOut">
              <a:rPr lang="en-GB" smtClean="0"/>
              <a:t>19/03/2019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C31FD-79DF-41DE-9555-78DC535ECB94}" type="slidenum">
              <a:rPr lang="en-GB" smtClean="0"/>
              <a:t>‹#›</a:t>
            </a:fld>
            <a:endParaRPr lang="en-GB"/>
          </a:p>
        </p:txBody>
      </p:sp>
    </p:spTree>
    <p:extLst>
      <p:ext uri="{BB962C8B-B14F-4D97-AF65-F5344CB8AC3E}">
        <p14:creationId xmlns:p14="http://schemas.microsoft.com/office/powerpoint/2010/main" val="425052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C0EF54-7D7A-41E4-8C4E-18F850D1FAD8}" type="datetimeFigureOut">
              <a:rPr lang="en-GB" smtClean="0"/>
              <a:t>19/03/2019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C31FD-79DF-41DE-9555-78DC535ECB94}" type="slidenum">
              <a:rPr lang="en-GB" smtClean="0"/>
              <a:t>‹#›</a:t>
            </a:fld>
            <a:endParaRPr lang="en-GB"/>
          </a:p>
        </p:txBody>
      </p:sp>
    </p:spTree>
    <p:extLst>
      <p:ext uri="{BB962C8B-B14F-4D97-AF65-F5344CB8AC3E}">
        <p14:creationId xmlns:p14="http://schemas.microsoft.com/office/powerpoint/2010/main" val="1630906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C0EF54-7D7A-41E4-8C4E-18F850D1FAD8}" type="datetimeFigureOut">
              <a:rPr lang="en-GB" smtClean="0"/>
              <a:t>19/03/2019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C31FD-79DF-41DE-9555-78DC535ECB94}" type="slidenum">
              <a:rPr lang="en-GB" smtClean="0"/>
              <a:t>‹#›</a:t>
            </a:fld>
            <a:endParaRPr lang="en-GB"/>
          </a:p>
        </p:txBody>
      </p:sp>
    </p:spTree>
    <p:extLst>
      <p:ext uri="{BB962C8B-B14F-4D97-AF65-F5344CB8AC3E}">
        <p14:creationId xmlns:p14="http://schemas.microsoft.com/office/powerpoint/2010/main" val="121175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C0EF54-7D7A-41E4-8C4E-18F850D1FAD8}" type="datetimeFigureOut">
              <a:rPr lang="en-GB" smtClean="0"/>
              <a:t>19/03/2019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C31FD-79DF-41DE-9555-78DC535ECB94}" type="slidenum">
              <a:rPr lang="en-GB" smtClean="0"/>
              <a:t>‹#›</a:t>
            </a:fld>
            <a:endParaRPr lang="en-GB"/>
          </a:p>
        </p:txBody>
      </p:sp>
    </p:spTree>
    <p:extLst>
      <p:ext uri="{BB962C8B-B14F-4D97-AF65-F5344CB8AC3E}">
        <p14:creationId xmlns:p14="http://schemas.microsoft.com/office/powerpoint/2010/main" val="3803479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0EF54-7D7A-41E4-8C4E-18F850D1FAD8}" type="datetimeFigureOut">
              <a:rPr lang="en-GB" smtClean="0"/>
              <a:t>19/03/2019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9C31FD-79DF-41DE-9555-78DC535ECB94}" type="slidenum">
              <a:rPr lang="en-GB" smtClean="0"/>
              <a:t>‹#›</a:t>
            </a:fld>
            <a:endParaRPr lang="en-GB"/>
          </a:p>
        </p:txBody>
      </p:sp>
    </p:spTree>
    <p:extLst>
      <p:ext uri="{BB962C8B-B14F-4D97-AF65-F5344CB8AC3E}">
        <p14:creationId xmlns:p14="http://schemas.microsoft.com/office/powerpoint/2010/main" val="1034979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FC0EF54-7D7A-41E4-8C4E-18F850D1FAD8}" type="datetimeFigureOut">
              <a:rPr lang="en-GB" smtClean="0"/>
              <a:t>19/03/2019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C31FD-79DF-41DE-9555-78DC535ECB94}" type="slidenum">
              <a:rPr lang="en-GB" smtClean="0"/>
              <a:t>‹#›</a:t>
            </a:fld>
            <a:endParaRPr lang="en-GB"/>
          </a:p>
        </p:txBody>
      </p:sp>
    </p:spTree>
    <p:extLst>
      <p:ext uri="{BB962C8B-B14F-4D97-AF65-F5344CB8AC3E}">
        <p14:creationId xmlns:p14="http://schemas.microsoft.com/office/powerpoint/2010/main" val="3845190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BFC0EF54-7D7A-41E4-8C4E-18F850D1FAD8}" type="datetimeFigureOut">
              <a:rPr lang="en-GB" smtClean="0"/>
              <a:t>19/03/2019</a:t>
            </a:fld>
            <a:endParaRPr lang="en-GB"/>
          </a:p>
        </p:txBody>
      </p:sp>
      <p:sp>
        <p:nvSpPr>
          <p:cNvPr id="6" name="Footer Placeholder 5"/>
          <p:cNvSpPr>
            <a:spLocks noGrp="1"/>
          </p:cNvSpPr>
          <p:nvPr>
            <p:ph type="ftr" sz="quarter" idx="11"/>
          </p:nvPr>
        </p:nvSpPr>
        <p:spPr>
          <a:xfrm>
            <a:off x="590396" y="6041362"/>
            <a:ext cx="3295413" cy="365125"/>
          </a:xfrm>
        </p:spPr>
        <p:txBody>
          <a:bodyPr/>
          <a:lstStyle/>
          <a:p>
            <a:endParaRPr lang="en-GB"/>
          </a:p>
        </p:txBody>
      </p:sp>
      <p:sp>
        <p:nvSpPr>
          <p:cNvPr id="7" name="Slide Number Placeholder 6"/>
          <p:cNvSpPr>
            <a:spLocks noGrp="1"/>
          </p:cNvSpPr>
          <p:nvPr>
            <p:ph type="sldNum" sz="quarter" idx="12"/>
          </p:nvPr>
        </p:nvSpPr>
        <p:spPr>
          <a:xfrm>
            <a:off x="4862689" y="5915888"/>
            <a:ext cx="1062155" cy="490599"/>
          </a:xfrm>
        </p:spPr>
        <p:txBody>
          <a:bodyPr/>
          <a:lstStyle/>
          <a:p>
            <a:fld id="{5D9C31FD-79DF-41DE-9555-78DC535ECB94}" type="slidenum">
              <a:rPr lang="en-GB" smtClean="0"/>
              <a:t>‹#›</a:t>
            </a:fld>
            <a:endParaRPr lang="en-GB"/>
          </a:p>
        </p:txBody>
      </p:sp>
    </p:spTree>
    <p:extLst>
      <p:ext uri="{BB962C8B-B14F-4D97-AF65-F5344CB8AC3E}">
        <p14:creationId xmlns:p14="http://schemas.microsoft.com/office/powerpoint/2010/main" val="403744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GB"/>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BFC0EF54-7D7A-41E4-8C4E-18F850D1FAD8}" type="datetimeFigureOut">
              <a:rPr lang="en-GB" smtClean="0"/>
              <a:t>19/03/2019</a:t>
            </a:fld>
            <a:endParaRPr lang="en-GB"/>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5D9C31FD-79DF-41DE-9555-78DC535ECB94}" type="slidenum">
              <a:rPr lang="en-GB" smtClean="0"/>
              <a:t>‹#›</a:t>
            </a:fld>
            <a:endParaRPr lang="en-GB"/>
          </a:p>
        </p:txBody>
      </p:sp>
    </p:spTree>
    <p:extLst>
      <p:ext uri="{BB962C8B-B14F-4D97-AF65-F5344CB8AC3E}">
        <p14:creationId xmlns:p14="http://schemas.microsoft.com/office/powerpoint/2010/main" val="140247392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childline.org.uk/info-advice/bullying-abuse-safety/online-mobile-safet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3.jpeg"/><Relationship Id="rId7" Type="http://schemas.openxmlformats.org/officeDocument/2006/relationships/hyperlink" Target="https://www.nspcc.org.uk/preventing-abuse/keeping-children-safe/online-safety/" TargetMode="External"/><Relationship Id="rId2" Type="http://schemas.openxmlformats.org/officeDocument/2006/relationships/hyperlink" Target="https://www.thinkuknow.co.uk/" TargetMode="External"/><Relationship Id="rId1" Type="http://schemas.openxmlformats.org/officeDocument/2006/relationships/slideLayout" Target="../slideLayouts/slideLayout6.xml"/><Relationship Id="rId6" Type="http://schemas.openxmlformats.org/officeDocument/2006/relationships/hyperlink" Target="http://www.safetynetkids.org.uk/" TargetMode="External"/><Relationship Id="rId5" Type="http://schemas.openxmlformats.org/officeDocument/2006/relationships/hyperlink" Target="https://www.commonsensemedia.org/" TargetMode="Externa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GOsgQbmvuUQ&amp;feature=youtu.b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smtClean="0"/>
              <a:t>E-Safety Workshop</a:t>
            </a:r>
            <a:endParaRPr lang="en-GB" dirty="0"/>
          </a:p>
        </p:txBody>
      </p:sp>
      <p:sp>
        <p:nvSpPr>
          <p:cNvPr id="3" name="Subtitle 2"/>
          <p:cNvSpPr>
            <a:spLocks noGrp="1"/>
          </p:cNvSpPr>
          <p:nvPr>
            <p:ph type="subTitle" idx="1"/>
          </p:nvPr>
        </p:nvSpPr>
        <p:spPr/>
        <p:txBody>
          <a:bodyPr>
            <a:noAutofit/>
          </a:bodyPr>
          <a:lstStyle/>
          <a:p>
            <a:r>
              <a:rPr lang="en-GB" sz="2400" b="1" dirty="0" smtClean="0"/>
              <a:t>Keeping children safe and happy online</a:t>
            </a:r>
            <a:endParaRPr lang="en-GB" sz="2400" b="1" dirty="0"/>
          </a:p>
        </p:txBody>
      </p:sp>
    </p:spTree>
    <p:extLst>
      <p:ext uri="{BB962C8B-B14F-4D97-AF65-F5344CB8AC3E}">
        <p14:creationId xmlns:p14="http://schemas.microsoft.com/office/powerpoint/2010/main" val="3106301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we limit the risks before they become harmful?</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10000" y="2222287"/>
            <a:ext cx="10571998" cy="4411075"/>
          </a:xfrm>
          <a:prstGeom prst="rect">
            <a:avLst/>
          </a:prstGeom>
        </p:spPr>
      </p:pic>
    </p:spTree>
    <p:extLst>
      <p:ext uri="{BB962C8B-B14F-4D97-AF65-F5344CB8AC3E}">
        <p14:creationId xmlns:p14="http://schemas.microsoft.com/office/powerpoint/2010/main" val="1872675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teach children to be ‘SMART’ online</a:t>
            </a:r>
            <a:endParaRPr lang="en-GB" dirty="0"/>
          </a:p>
        </p:txBody>
      </p:sp>
      <p:pic>
        <p:nvPicPr>
          <p:cNvPr id="4" name="Picture 3"/>
          <p:cNvPicPr>
            <a:picLocks noChangeAspect="1"/>
          </p:cNvPicPr>
          <p:nvPr/>
        </p:nvPicPr>
        <p:blipFill>
          <a:blip r:embed="rId2"/>
          <a:stretch>
            <a:fillRect/>
          </a:stretch>
        </p:blipFill>
        <p:spPr>
          <a:xfrm>
            <a:off x="319865" y="2093027"/>
            <a:ext cx="4974041" cy="4636297"/>
          </a:xfrm>
          <a:prstGeom prst="rect">
            <a:avLst/>
          </a:prstGeom>
        </p:spPr>
      </p:pic>
      <p:sp>
        <p:nvSpPr>
          <p:cNvPr id="6" name="TextBox 5"/>
          <p:cNvSpPr txBox="1"/>
          <p:nvPr/>
        </p:nvSpPr>
        <p:spPr>
          <a:xfrm>
            <a:off x="5513697" y="1964353"/>
            <a:ext cx="6423544" cy="4893647"/>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We encourage children to always tell a trusted adult if anything online makes them feel unsafe, uncomfortable or scared.</a:t>
            </a:r>
          </a:p>
          <a:p>
            <a:pPr marL="342900" indent="-342900">
              <a:buFont typeface="Arial" panose="020B0604020202020204" pitchFamily="34" charset="0"/>
              <a:buChar char="•"/>
            </a:pPr>
            <a:r>
              <a:rPr lang="en-GB" sz="2400" dirty="0" smtClean="0"/>
              <a:t>It is important that we have open communication about what our children see on line with regular discussions.</a:t>
            </a:r>
          </a:p>
          <a:p>
            <a:pPr marL="342900" indent="-342900">
              <a:buFont typeface="Arial" panose="020B0604020202020204" pitchFamily="34" charset="0"/>
              <a:buChar char="•"/>
            </a:pPr>
            <a:r>
              <a:rPr lang="en-GB" sz="2400" dirty="0" smtClean="0"/>
              <a:t>If our children think we are going to get cross and immediately take their technology away from them they are less likely to tell us anything and could become more isolated.</a:t>
            </a:r>
            <a:endParaRPr lang="en-GB" sz="2400" dirty="0"/>
          </a:p>
        </p:txBody>
      </p:sp>
    </p:spTree>
    <p:extLst>
      <p:ext uri="{BB962C8B-B14F-4D97-AF65-F5344CB8AC3E}">
        <p14:creationId xmlns:p14="http://schemas.microsoft.com/office/powerpoint/2010/main" val="1533174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Dealing with inappropriate </a:t>
            </a:r>
            <a:r>
              <a:rPr lang="en-GB" u="sng" dirty="0" smtClean="0"/>
              <a:t>content</a:t>
            </a:r>
            <a:endParaRPr lang="en-GB" u="sng"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10000" y="2222287"/>
            <a:ext cx="10571998" cy="4439003"/>
          </a:xfrm>
          <a:prstGeom prst="rect">
            <a:avLst/>
          </a:prstGeom>
        </p:spPr>
      </p:pic>
    </p:spTree>
    <p:extLst>
      <p:ext uri="{BB962C8B-B14F-4D97-AF65-F5344CB8AC3E}">
        <p14:creationId xmlns:p14="http://schemas.microsoft.com/office/powerpoint/2010/main" val="445419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Dealing with inappropriate </a:t>
            </a:r>
            <a:r>
              <a:rPr lang="en-GB" u="sng" dirty="0" smtClean="0"/>
              <a:t>contact</a:t>
            </a:r>
            <a:endParaRPr lang="en-GB" u="sng"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10000" y="2222287"/>
            <a:ext cx="10563286" cy="4434874"/>
          </a:xfrm>
          <a:prstGeom prst="rect">
            <a:avLst/>
          </a:prstGeom>
        </p:spPr>
      </p:pic>
    </p:spTree>
    <p:extLst>
      <p:ext uri="{BB962C8B-B14F-4D97-AF65-F5344CB8AC3E}">
        <p14:creationId xmlns:p14="http://schemas.microsoft.com/office/powerpoint/2010/main" val="2941319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Dealing with inappropriate </a:t>
            </a:r>
            <a:r>
              <a:rPr lang="en-GB" u="sng" dirty="0" smtClean="0"/>
              <a:t>conduct </a:t>
            </a:r>
            <a:r>
              <a:rPr lang="en-GB" dirty="0" smtClean="0"/>
              <a:t>(cyber bullying)</a:t>
            </a:r>
            <a:endParaRPr lang="en-GB" u="sng"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18712" y="2208638"/>
            <a:ext cx="10563286" cy="4619877"/>
          </a:xfrm>
          <a:prstGeom prst="rect">
            <a:avLst/>
          </a:prstGeom>
        </p:spPr>
      </p:pic>
    </p:spTree>
    <p:extLst>
      <p:ext uri="{BB962C8B-B14F-4D97-AF65-F5344CB8AC3E}">
        <p14:creationId xmlns:p14="http://schemas.microsoft.com/office/powerpoint/2010/main" val="2820029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teach in school?</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18712" y="2222287"/>
            <a:ext cx="10563286" cy="4232234"/>
          </a:xfrm>
          <a:prstGeom prst="rect">
            <a:avLst/>
          </a:prstGeom>
        </p:spPr>
      </p:pic>
      <p:sp>
        <p:nvSpPr>
          <p:cNvPr id="5" name="Rectangle 4"/>
          <p:cNvSpPr/>
          <p:nvPr/>
        </p:nvSpPr>
        <p:spPr>
          <a:xfrm>
            <a:off x="996287" y="3357349"/>
            <a:ext cx="10263116" cy="9826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863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 well as…</a:t>
            </a:r>
            <a:endParaRPr lang="en-GB" dirty="0"/>
          </a:p>
        </p:txBody>
      </p:sp>
      <p:sp>
        <p:nvSpPr>
          <p:cNvPr id="3" name="Content Placeholder 2"/>
          <p:cNvSpPr>
            <a:spLocks noGrp="1"/>
          </p:cNvSpPr>
          <p:nvPr>
            <p:ph idx="1"/>
          </p:nvPr>
        </p:nvSpPr>
        <p:spPr/>
        <p:txBody>
          <a:bodyPr/>
          <a:lstStyle/>
          <a:p>
            <a:endParaRPr lang="en-GB" dirty="0"/>
          </a:p>
        </p:txBody>
      </p:sp>
      <p:grpSp>
        <p:nvGrpSpPr>
          <p:cNvPr id="6" name="Group 5"/>
          <p:cNvGrpSpPr/>
          <p:nvPr/>
        </p:nvGrpSpPr>
        <p:grpSpPr>
          <a:xfrm>
            <a:off x="2005011" y="2164117"/>
            <a:ext cx="8181975" cy="3752850"/>
            <a:chOff x="818712" y="2222287"/>
            <a:chExt cx="8181975" cy="3752850"/>
          </a:xfrm>
        </p:grpSpPr>
        <p:pic>
          <p:nvPicPr>
            <p:cNvPr id="4" name="Picture 3"/>
            <p:cNvPicPr>
              <a:picLocks noChangeAspect="1"/>
            </p:cNvPicPr>
            <p:nvPr/>
          </p:nvPicPr>
          <p:blipFill>
            <a:blip r:embed="rId2"/>
            <a:stretch>
              <a:fillRect/>
            </a:stretch>
          </p:blipFill>
          <p:spPr>
            <a:xfrm>
              <a:off x="818712" y="2222287"/>
              <a:ext cx="8181975" cy="3752850"/>
            </a:xfrm>
            <a:prstGeom prst="rect">
              <a:avLst/>
            </a:prstGeom>
          </p:spPr>
        </p:pic>
        <p:sp>
          <p:nvSpPr>
            <p:cNvPr id="5" name="Rectangle 4"/>
            <p:cNvSpPr/>
            <p:nvPr/>
          </p:nvSpPr>
          <p:spPr>
            <a:xfrm>
              <a:off x="7983940" y="2222287"/>
              <a:ext cx="996286" cy="7802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64725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902260"/>
            <a:ext cx="10571998" cy="970450"/>
          </a:xfrm>
        </p:spPr>
        <p:txBody>
          <a:bodyPr/>
          <a:lstStyle/>
          <a:p>
            <a:r>
              <a:rPr lang="en-GB" dirty="0" smtClean="0"/>
              <a:t>We teach children to use the CEOP (</a:t>
            </a:r>
            <a:r>
              <a:rPr lang="en-GB" dirty="0"/>
              <a:t>Child Exploitation and Online Protection </a:t>
            </a:r>
            <a:r>
              <a:rPr lang="en-GB" dirty="0" smtClean="0"/>
              <a:t>Centre)button </a:t>
            </a:r>
            <a:endParaRPr lang="en-GB" dirty="0"/>
          </a:p>
        </p:txBody>
      </p:sp>
      <p:grpSp>
        <p:nvGrpSpPr>
          <p:cNvPr id="8" name="Group 7"/>
          <p:cNvGrpSpPr/>
          <p:nvPr/>
        </p:nvGrpSpPr>
        <p:grpSpPr>
          <a:xfrm>
            <a:off x="5278365" y="2246811"/>
            <a:ext cx="6425955" cy="3696789"/>
            <a:chOff x="549611" y="2246811"/>
            <a:chExt cx="7222789" cy="4049486"/>
          </a:xfrm>
        </p:grpSpPr>
        <p:pic>
          <p:nvPicPr>
            <p:cNvPr id="6" name="Picture 5"/>
            <p:cNvPicPr>
              <a:picLocks noChangeAspect="1"/>
            </p:cNvPicPr>
            <p:nvPr/>
          </p:nvPicPr>
          <p:blipFill>
            <a:blip r:embed="rId2"/>
            <a:stretch>
              <a:fillRect/>
            </a:stretch>
          </p:blipFill>
          <p:spPr>
            <a:xfrm>
              <a:off x="549611" y="2364376"/>
              <a:ext cx="6993495" cy="3931921"/>
            </a:xfrm>
            <a:prstGeom prst="rect">
              <a:avLst/>
            </a:prstGeom>
          </p:spPr>
        </p:pic>
        <p:sp>
          <p:nvSpPr>
            <p:cNvPr id="7" name="Rectangle 6"/>
            <p:cNvSpPr/>
            <p:nvPr/>
          </p:nvSpPr>
          <p:spPr>
            <a:xfrm>
              <a:off x="1841863" y="2246811"/>
              <a:ext cx="5930537" cy="2612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ight Arrow 8"/>
          <p:cNvSpPr/>
          <p:nvPr/>
        </p:nvSpPr>
        <p:spPr>
          <a:xfrm>
            <a:off x="3645508" y="4271554"/>
            <a:ext cx="3265714" cy="927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61360" y="2246811"/>
            <a:ext cx="3526869" cy="3693319"/>
          </a:xfrm>
          <a:prstGeom prst="rect">
            <a:avLst/>
          </a:prstGeom>
          <a:noFill/>
        </p:spPr>
        <p:txBody>
          <a:bodyPr wrap="square" rtlCol="0">
            <a:spAutoFit/>
          </a:bodyPr>
          <a:lstStyle/>
          <a:p>
            <a:r>
              <a:rPr lang="en-GB" dirty="0" smtClean="0"/>
              <a:t>The </a:t>
            </a:r>
            <a:r>
              <a:rPr lang="en-GB" b="1" dirty="0" smtClean="0"/>
              <a:t>CEOP </a:t>
            </a:r>
            <a:r>
              <a:rPr lang="en-GB" b="1" dirty="0"/>
              <a:t>button</a:t>
            </a:r>
            <a:r>
              <a:rPr lang="en-GB" dirty="0"/>
              <a:t> </a:t>
            </a:r>
            <a:r>
              <a:rPr lang="en-GB" dirty="0" smtClean="0"/>
              <a:t>is </a:t>
            </a:r>
            <a:r>
              <a:rPr lang="en-GB" dirty="0"/>
              <a:t>an asset of the National </a:t>
            </a:r>
            <a:r>
              <a:rPr lang="en-GB" dirty="0" smtClean="0"/>
              <a:t>Crime Agency. It provides </a:t>
            </a:r>
            <a:r>
              <a:rPr lang="en-GB" dirty="0"/>
              <a:t>access to an online mechanism for reporting known or suspected child sexual exploitation or child sexual abuse directly to </a:t>
            </a:r>
            <a:r>
              <a:rPr lang="en-GB" b="1" dirty="0"/>
              <a:t>CEOP</a:t>
            </a:r>
            <a:r>
              <a:rPr lang="en-GB" dirty="0" smtClean="0"/>
              <a:t>.</a:t>
            </a:r>
          </a:p>
          <a:p>
            <a:r>
              <a:rPr lang="en-GB" dirty="0" smtClean="0"/>
              <a:t>We encourage children to use this to report any unsafe or uncomfortable activity </a:t>
            </a:r>
            <a:r>
              <a:rPr lang="en-GB" u="sng" dirty="0" smtClean="0"/>
              <a:t>as well as always telling a parent or trusted adult.</a:t>
            </a:r>
            <a:endParaRPr lang="en-GB" u="sng" dirty="0"/>
          </a:p>
        </p:txBody>
      </p:sp>
    </p:spTree>
    <p:extLst>
      <p:ext uri="{BB962C8B-B14F-4D97-AF65-F5344CB8AC3E}">
        <p14:creationId xmlns:p14="http://schemas.microsoft.com/office/powerpoint/2010/main" val="4001836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CEOP button is not always accessible</a:t>
            </a:r>
            <a:endParaRPr lang="en-GB" dirty="0"/>
          </a:p>
        </p:txBody>
      </p:sp>
      <p:sp>
        <p:nvSpPr>
          <p:cNvPr id="4" name="TextBox 3"/>
          <p:cNvSpPr txBox="1"/>
          <p:nvPr/>
        </p:nvSpPr>
        <p:spPr>
          <a:xfrm>
            <a:off x="640080" y="2429692"/>
            <a:ext cx="3331029" cy="3139321"/>
          </a:xfrm>
          <a:prstGeom prst="rect">
            <a:avLst/>
          </a:prstGeom>
          <a:noFill/>
        </p:spPr>
        <p:txBody>
          <a:bodyPr wrap="square" rtlCol="0">
            <a:spAutoFit/>
          </a:bodyPr>
          <a:lstStyle/>
          <a:p>
            <a:r>
              <a:rPr lang="en-GB" dirty="0" smtClean="0"/>
              <a:t>In school we also encourage children to tell a trusted adult as soon as something makes them feel unsafe or uncomfortable. As teachers, we tell children they can come to us if they are worried about talking to their parents. We will always do our best to help them speak to their parents.</a:t>
            </a:r>
            <a:endParaRPr lang="en-GB" dirty="0"/>
          </a:p>
        </p:txBody>
      </p:sp>
      <p:sp>
        <p:nvSpPr>
          <p:cNvPr id="5" name="TextBox 4"/>
          <p:cNvSpPr txBox="1"/>
          <p:nvPr/>
        </p:nvSpPr>
        <p:spPr>
          <a:xfrm>
            <a:off x="5773783" y="2495006"/>
            <a:ext cx="4689566" cy="1477328"/>
          </a:xfrm>
          <a:prstGeom prst="rect">
            <a:avLst/>
          </a:prstGeom>
          <a:noFill/>
        </p:spPr>
        <p:txBody>
          <a:bodyPr wrap="square" rtlCol="0">
            <a:spAutoFit/>
          </a:bodyPr>
          <a:lstStyle/>
          <a:p>
            <a:r>
              <a:rPr lang="en-GB" dirty="0" smtClean="0"/>
              <a:t>If the children are too worried to speak to any of their trusted adults and there is no CEOP </a:t>
            </a:r>
            <a:r>
              <a:rPr lang="en-GB" dirty="0" err="1" smtClean="0"/>
              <a:t>button,we</a:t>
            </a:r>
            <a:r>
              <a:rPr lang="en-GB" dirty="0" smtClean="0"/>
              <a:t> encourage them to phone </a:t>
            </a:r>
            <a:r>
              <a:rPr lang="en-GB" dirty="0" err="1" smtClean="0"/>
              <a:t>Childline</a:t>
            </a:r>
            <a:r>
              <a:rPr lang="en-GB" dirty="0" smtClean="0"/>
              <a:t>.</a:t>
            </a:r>
          </a:p>
          <a:p>
            <a:endParaRPr lang="en-GB" dirty="0"/>
          </a:p>
        </p:txBody>
      </p:sp>
      <p:pic>
        <p:nvPicPr>
          <p:cNvPr id="3074" name="Picture 2" descr="Image result for childline logo">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66" b="14331"/>
          <a:stretch/>
        </p:blipFill>
        <p:spPr bwMode="auto">
          <a:xfrm>
            <a:off x="6204857" y="3972334"/>
            <a:ext cx="4994261" cy="2050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093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limit screen time</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203200" y="2222287"/>
            <a:ext cx="9785598" cy="4595183"/>
          </a:xfrm>
          <a:prstGeom prst="rect">
            <a:avLst/>
          </a:prstGeom>
        </p:spPr>
      </p:pic>
    </p:spTree>
    <p:extLst>
      <p:ext uri="{BB962C8B-B14F-4D97-AF65-F5344CB8AC3E}">
        <p14:creationId xmlns:p14="http://schemas.microsoft.com/office/powerpoint/2010/main" val="10558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285" t="18088" r="4234" b="6653"/>
          <a:stretch/>
        </p:blipFill>
        <p:spPr>
          <a:xfrm>
            <a:off x="398729" y="2402474"/>
            <a:ext cx="5045282" cy="2404657"/>
          </a:xfrm>
          <a:prstGeom prst="rect">
            <a:avLst/>
          </a:prstGeom>
        </p:spPr>
      </p:pic>
      <p:sp>
        <p:nvSpPr>
          <p:cNvPr id="5" name="TextBox 4"/>
          <p:cNvSpPr txBox="1"/>
          <p:nvPr/>
        </p:nvSpPr>
        <p:spPr>
          <a:xfrm>
            <a:off x="1006220" y="548640"/>
            <a:ext cx="9974297" cy="707886"/>
          </a:xfrm>
          <a:prstGeom prst="rect">
            <a:avLst/>
          </a:prstGeom>
          <a:noFill/>
        </p:spPr>
        <p:txBody>
          <a:bodyPr wrap="square" rtlCol="0">
            <a:spAutoFit/>
          </a:bodyPr>
          <a:lstStyle/>
          <a:p>
            <a:r>
              <a:rPr lang="en-GB" sz="4000" b="1" dirty="0" smtClean="0"/>
              <a:t>Technology is changing quickly</a:t>
            </a:r>
            <a:endParaRPr lang="en-GB" sz="4000" b="1" dirty="0"/>
          </a:p>
        </p:txBody>
      </p:sp>
      <p:pic>
        <p:nvPicPr>
          <p:cNvPr id="1026" name="Picture 2" descr="Image result for smart phone"/>
          <p:cNvPicPr>
            <a:picLocks noChangeAspect="1" noChangeArrowheads="1"/>
          </p:cNvPicPr>
          <p:nvPr/>
        </p:nvPicPr>
        <p:blipFill rotWithShape="1">
          <a:blip r:embed="rId3">
            <a:extLst>
              <a:ext uri="{28A0092B-C50C-407E-A947-70E740481C1C}">
                <a14:useLocalDpi xmlns:a14="http://schemas.microsoft.com/office/drawing/2010/main" val="0"/>
              </a:ext>
            </a:extLst>
          </a:blip>
          <a:srcRect l="10061" r="8928"/>
          <a:stretch/>
        </p:blipFill>
        <p:spPr bwMode="auto">
          <a:xfrm>
            <a:off x="9013371" y="2206987"/>
            <a:ext cx="2808515" cy="26001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pa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305" b="7625"/>
          <a:stretch/>
        </p:blipFill>
        <p:spPr bwMode="auto">
          <a:xfrm>
            <a:off x="5900304" y="3604802"/>
            <a:ext cx="2656774" cy="3101723"/>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1099708">
            <a:off x="3261135" y="4745178"/>
            <a:ext cx="2919031" cy="701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5270964" y="2210751"/>
            <a:ext cx="3964476" cy="898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943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73848" y="639146"/>
            <a:ext cx="9539644" cy="5625177"/>
            <a:chOff x="2265671" y="2222287"/>
            <a:chExt cx="7653858" cy="4260400"/>
          </a:xfrm>
        </p:grpSpPr>
        <p:pic>
          <p:nvPicPr>
            <p:cNvPr id="4" name="Picture 3"/>
            <p:cNvPicPr>
              <a:picLocks noChangeAspect="1"/>
            </p:cNvPicPr>
            <p:nvPr/>
          </p:nvPicPr>
          <p:blipFill>
            <a:blip r:embed="rId2"/>
            <a:stretch>
              <a:fillRect/>
            </a:stretch>
          </p:blipFill>
          <p:spPr>
            <a:xfrm>
              <a:off x="2265671" y="2222287"/>
              <a:ext cx="7653858" cy="4260400"/>
            </a:xfrm>
            <a:prstGeom prst="rect">
              <a:avLst/>
            </a:prstGeom>
          </p:spPr>
        </p:pic>
        <p:sp>
          <p:nvSpPr>
            <p:cNvPr id="5" name="Rectangle 4"/>
            <p:cNvSpPr/>
            <p:nvPr/>
          </p:nvSpPr>
          <p:spPr>
            <a:xfrm>
              <a:off x="9485194" y="2222287"/>
              <a:ext cx="420687" cy="1912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08355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Points to remember</a:t>
            </a:r>
            <a:endParaRPr lang="en-GB" dirty="0"/>
          </a:p>
        </p:txBody>
      </p:sp>
      <p:sp>
        <p:nvSpPr>
          <p:cNvPr id="3" name="TextBox 2"/>
          <p:cNvSpPr txBox="1"/>
          <p:nvPr/>
        </p:nvSpPr>
        <p:spPr>
          <a:xfrm>
            <a:off x="204718" y="2920622"/>
            <a:ext cx="6960357" cy="2954655"/>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Try to have frequent chats about what kind of things children are doing online.</a:t>
            </a:r>
          </a:p>
          <a:p>
            <a:pPr marL="457200" indent="-457200">
              <a:buFont typeface="Arial" panose="020B0604020202020204" pitchFamily="34" charset="0"/>
              <a:buChar char="•"/>
            </a:pPr>
            <a:r>
              <a:rPr lang="en-GB" sz="2800" dirty="0" smtClean="0"/>
              <a:t>Try to always listen and be available.</a:t>
            </a:r>
          </a:p>
          <a:p>
            <a:pPr marL="457200" indent="-457200">
              <a:buFont typeface="Arial" panose="020B0604020202020204" pitchFamily="34" charset="0"/>
              <a:buChar char="•"/>
            </a:pPr>
            <a:r>
              <a:rPr lang="en-GB" sz="2800" dirty="0" smtClean="0"/>
              <a:t>Try not to panic and completely ban children from apps or devices.</a:t>
            </a:r>
          </a:p>
          <a:p>
            <a:pPr marL="285750" indent="-285750">
              <a:buFont typeface="Arial" panose="020B0604020202020204" pitchFamily="34" charset="0"/>
              <a:buChar char="•"/>
            </a:pPr>
            <a:endParaRPr lang="en-GB" dirty="0"/>
          </a:p>
        </p:txBody>
      </p:sp>
      <p:pic>
        <p:nvPicPr>
          <p:cNvPr id="4" name="Picture 3"/>
          <p:cNvPicPr>
            <a:picLocks noChangeAspect="1"/>
          </p:cNvPicPr>
          <p:nvPr/>
        </p:nvPicPr>
        <p:blipFill>
          <a:blip r:embed="rId2"/>
          <a:stretch>
            <a:fillRect/>
          </a:stretch>
        </p:blipFill>
        <p:spPr>
          <a:xfrm>
            <a:off x="7660233" y="2392623"/>
            <a:ext cx="4307701" cy="3871699"/>
          </a:xfrm>
          <a:prstGeom prst="rect">
            <a:avLst/>
          </a:prstGeom>
        </p:spPr>
      </p:pic>
    </p:spTree>
    <p:extLst>
      <p:ext uri="{BB962C8B-B14F-4D97-AF65-F5344CB8AC3E}">
        <p14:creationId xmlns:p14="http://schemas.microsoft.com/office/powerpoint/2010/main" val="3871375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websites</a:t>
            </a:r>
            <a:endParaRPr lang="en-GB" dirty="0"/>
          </a:p>
        </p:txBody>
      </p:sp>
      <p:pic>
        <p:nvPicPr>
          <p:cNvPr id="4098" name="Picture 2" descr="Image result for think you know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930" y="2746295"/>
            <a:ext cx="2857500" cy="1905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7001691" y="2156197"/>
            <a:ext cx="4715692" cy="1870166"/>
            <a:chOff x="4532811" y="2477588"/>
            <a:chExt cx="7289075" cy="3161211"/>
          </a:xfrm>
        </p:grpSpPr>
        <p:sp>
          <p:nvSpPr>
            <p:cNvPr id="3" name="Rectangle 2"/>
            <p:cNvSpPr/>
            <p:nvPr/>
          </p:nvSpPr>
          <p:spPr>
            <a:xfrm>
              <a:off x="4532811" y="2477588"/>
              <a:ext cx="7289075" cy="316121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0" name="Picture 4" descr="Image result for common sense medi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2183" y="2588275"/>
              <a:ext cx="7170329" cy="293983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8066314" y="4091845"/>
            <a:ext cx="2926080" cy="369332"/>
          </a:xfrm>
          <a:prstGeom prst="rect">
            <a:avLst/>
          </a:prstGeom>
          <a:noFill/>
        </p:spPr>
        <p:txBody>
          <a:bodyPr wrap="square" rtlCol="0">
            <a:spAutoFit/>
          </a:bodyPr>
          <a:lstStyle/>
          <a:p>
            <a:r>
              <a:rPr lang="en-GB" dirty="0" smtClean="0"/>
              <a:t>Common Sense </a:t>
            </a:r>
            <a:r>
              <a:rPr lang="en-GB" dirty="0" smtClean="0">
                <a:hlinkClick r:id="rId5"/>
              </a:rPr>
              <a:t>Media</a:t>
            </a:r>
            <a:endParaRPr lang="en-GB" dirty="0"/>
          </a:p>
        </p:txBody>
      </p:sp>
      <p:sp>
        <p:nvSpPr>
          <p:cNvPr id="6" name="TextBox 5"/>
          <p:cNvSpPr txBox="1"/>
          <p:nvPr/>
        </p:nvSpPr>
        <p:spPr>
          <a:xfrm>
            <a:off x="1541416" y="5300866"/>
            <a:ext cx="4245429" cy="584775"/>
          </a:xfrm>
          <a:prstGeom prst="rect">
            <a:avLst/>
          </a:prstGeom>
          <a:noFill/>
        </p:spPr>
        <p:txBody>
          <a:bodyPr wrap="square" rtlCol="0">
            <a:spAutoFit/>
          </a:bodyPr>
          <a:lstStyle/>
          <a:p>
            <a:r>
              <a:rPr lang="en-GB" sz="3200" dirty="0" smtClean="0">
                <a:solidFill>
                  <a:srgbClr val="FF0000"/>
                </a:solidFill>
                <a:latin typeface="Arial Rounded MT Bold" panose="020F0704030504030204" pitchFamily="34" charset="0"/>
              </a:rPr>
              <a:t>Safety </a:t>
            </a:r>
            <a:r>
              <a:rPr lang="en-GB" sz="3200" dirty="0" smtClean="0">
                <a:solidFill>
                  <a:srgbClr val="FF0000"/>
                </a:solidFill>
                <a:latin typeface="Arial Rounded MT Bold" panose="020F0704030504030204" pitchFamily="34" charset="0"/>
                <a:hlinkClick r:id="rId6"/>
              </a:rPr>
              <a:t>Net</a:t>
            </a:r>
            <a:r>
              <a:rPr lang="en-GB" sz="3200" dirty="0" smtClean="0">
                <a:solidFill>
                  <a:srgbClr val="FF0000"/>
                </a:solidFill>
                <a:latin typeface="Arial Rounded MT Bold" panose="020F0704030504030204" pitchFamily="34" charset="0"/>
              </a:rPr>
              <a:t> Kids UK</a:t>
            </a:r>
            <a:endParaRPr lang="en-GB" sz="3200" dirty="0">
              <a:solidFill>
                <a:srgbClr val="FF0000"/>
              </a:solidFill>
              <a:latin typeface="Arial Rounded MT Bold" panose="020F0704030504030204" pitchFamily="34" charset="0"/>
            </a:endParaRPr>
          </a:p>
        </p:txBody>
      </p:sp>
      <p:pic>
        <p:nvPicPr>
          <p:cNvPr id="1030" name="Picture 6" descr="Image result for nspcc o2 logo">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8854" b="26124"/>
          <a:stretch/>
        </p:blipFill>
        <p:spPr bwMode="auto">
          <a:xfrm>
            <a:off x="7303273" y="4837960"/>
            <a:ext cx="4112525" cy="151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16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There are lots of benefits to letting our children use the internet</a:t>
            </a:r>
            <a:endParaRPr lang="en-GB" dirty="0"/>
          </a:p>
        </p:txBody>
      </p:sp>
      <p:sp>
        <p:nvSpPr>
          <p:cNvPr id="3" name="Content Placeholder 2"/>
          <p:cNvSpPr>
            <a:spLocks noGrp="1"/>
          </p:cNvSpPr>
          <p:nvPr>
            <p:ph idx="1"/>
          </p:nvPr>
        </p:nvSpPr>
        <p:spPr>
          <a:xfrm>
            <a:off x="825137" y="1825625"/>
            <a:ext cx="10515600" cy="4351338"/>
          </a:xfrm>
        </p:spPr>
        <p:txBody>
          <a:bodyPr/>
          <a:lstStyle/>
          <a:p>
            <a:endParaRPr lang="en-GB"/>
          </a:p>
        </p:txBody>
      </p:sp>
      <p:pic>
        <p:nvPicPr>
          <p:cNvPr id="4" name="Picture 3"/>
          <p:cNvPicPr>
            <a:picLocks noChangeAspect="1"/>
          </p:cNvPicPr>
          <p:nvPr/>
        </p:nvPicPr>
        <p:blipFill rotWithShape="1">
          <a:blip r:embed="rId2"/>
          <a:srcRect t="17593" b="9401"/>
          <a:stretch/>
        </p:blipFill>
        <p:spPr>
          <a:xfrm>
            <a:off x="810000" y="2300332"/>
            <a:ext cx="10515600" cy="4284618"/>
          </a:xfrm>
          <a:prstGeom prst="rect">
            <a:avLst/>
          </a:prstGeom>
        </p:spPr>
      </p:pic>
    </p:spTree>
    <p:extLst>
      <p:ext uri="{BB962C8B-B14F-4D97-AF65-F5344CB8AC3E}">
        <p14:creationId xmlns:p14="http://schemas.microsoft.com/office/powerpoint/2010/main" val="3529011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we need to manage the difficulties</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18712" y="2222287"/>
            <a:ext cx="9365966" cy="4018368"/>
          </a:xfrm>
          <a:prstGeom prst="rect">
            <a:avLst/>
          </a:prstGeom>
        </p:spPr>
      </p:pic>
      <p:sp>
        <p:nvSpPr>
          <p:cNvPr id="5" name="TextBox 4"/>
          <p:cNvSpPr txBox="1"/>
          <p:nvPr/>
        </p:nvSpPr>
        <p:spPr>
          <a:xfrm>
            <a:off x="1227907" y="5452983"/>
            <a:ext cx="7615646" cy="830997"/>
          </a:xfrm>
          <a:prstGeom prst="rect">
            <a:avLst/>
          </a:prstGeom>
          <a:noFill/>
        </p:spPr>
        <p:txBody>
          <a:bodyPr wrap="square" rtlCol="0">
            <a:spAutoFit/>
          </a:bodyPr>
          <a:lstStyle/>
          <a:p>
            <a:pPr marL="285750" indent="-285750">
              <a:buClr>
                <a:schemeClr val="accent3"/>
              </a:buClr>
              <a:buFont typeface="Arial" panose="020B0604020202020204" pitchFamily="34" charset="0"/>
              <a:buChar char="•"/>
            </a:pPr>
            <a:r>
              <a:rPr lang="en-GB" sz="1600" dirty="0" smtClean="0">
                <a:solidFill>
                  <a:schemeClr val="bg1"/>
                </a:solidFill>
                <a:latin typeface="Arial Rounded MT Bold" panose="020F0704030504030204" pitchFamily="34" charset="0"/>
              </a:rPr>
              <a:t>Children</a:t>
            </a:r>
            <a:r>
              <a:rPr lang="en-GB" sz="1600" dirty="0">
                <a:solidFill>
                  <a:schemeClr val="bg1"/>
                </a:solidFill>
                <a:latin typeface="Arial Rounded MT Bold" panose="020F0704030504030204" pitchFamily="34" charset="0"/>
              </a:rPr>
              <a:t> </a:t>
            </a:r>
            <a:r>
              <a:rPr lang="en-GB" sz="1600" dirty="0" smtClean="0">
                <a:solidFill>
                  <a:schemeClr val="bg1"/>
                </a:solidFill>
                <a:latin typeface="Arial Rounded MT Bold" panose="020F0704030504030204" pitchFamily="34" charset="0"/>
              </a:rPr>
              <a:t>are often grumpy when they are not allowed on devices</a:t>
            </a:r>
          </a:p>
          <a:p>
            <a:pPr marL="285750" indent="-285750">
              <a:buClr>
                <a:schemeClr val="accent3"/>
              </a:buClr>
              <a:buFont typeface="Arial" panose="020B0604020202020204" pitchFamily="34" charset="0"/>
              <a:buChar char="•"/>
            </a:pPr>
            <a:r>
              <a:rPr lang="en-GB" sz="1600" dirty="0" smtClean="0">
                <a:solidFill>
                  <a:schemeClr val="bg1"/>
                </a:solidFill>
                <a:latin typeface="Arial Rounded MT Bold" panose="020F0704030504030204" pitchFamily="34" charset="0"/>
              </a:rPr>
              <a:t>Children find it hard to entertain themselves when devices are taken away</a:t>
            </a:r>
            <a:endParaRPr lang="en-GB" sz="16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4027691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13990"/>
            <a:ext cx="12192001" cy="6844010"/>
          </a:xfrm>
          <a:prstGeom prst="rect">
            <a:avLst/>
          </a:prstGeom>
        </p:spPr>
      </p:pic>
      <p:sp>
        <p:nvSpPr>
          <p:cNvPr id="5" name="Rectangle 4"/>
          <p:cNvSpPr/>
          <p:nvPr/>
        </p:nvSpPr>
        <p:spPr>
          <a:xfrm>
            <a:off x="-3" y="4027480"/>
            <a:ext cx="1580606" cy="13282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580603" y="4691626"/>
            <a:ext cx="1828803" cy="1304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6477000" y="2736850"/>
            <a:ext cx="8064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060950" y="2914650"/>
            <a:ext cx="2044700" cy="63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098946" y="4173413"/>
            <a:ext cx="1872954" cy="10364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15393" y="5331705"/>
            <a:ext cx="2963580" cy="13282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337601" y="4111779"/>
            <a:ext cx="2328727" cy="8305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8103671" y="4988739"/>
            <a:ext cx="2036616" cy="1007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0230449" y="4266960"/>
            <a:ext cx="1904727" cy="11921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10263558" y="5529708"/>
            <a:ext cx="1909679" cy="11302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333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P spid="15" grpId="0" animBg="1"/>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What are your biggest worries and concerns about your children using the internet?</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580354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590879"/>
            <a:ext cx="10571998" cy="970450"/>
          </a:xfrm>
        </p:spPr>
        <p:txBody>
          <a:bodyPr/>
          <a:lstStyle/>
          <a:p>
            <a:r>
              <a:rPr lang="en-GB" dirty="0" smtClean="0"/>
              <a:t>Watch this video-</a:t>
            </a:r>
            <a:br>
              <a:rPr lang="en-GB" dirty="0" smtClean="0"/>
            </a:br>
            <a:r>
              <a:rPr lang="en-GB" dirty="0" smtClean="0"/>
              <a:t>What do you notice?</a:t>
            </a:r>
            <a:endParaRPr lang="en-GB" dirty="0"/>
          </a:p>
        </p:txBody>
      </p:sp>
      <p:sp>
        <p:nvSpPr>
          <p:cNvPr id="3" name="Content Placeholder 2"/>
          <p:cNvSpPr>
            <a:spLocks noGrp="1"/>
          </p:cNvSpPr>
          <p:nvPr>
            <p:ph idx="1"/>
          </p:nvPr>
        </p:nvSpPr>
        <p:spPr/>
        <p:txBody>
          <a:bodyPr/>
          <a:lstStyle/>
          <a:p>
            <a:endParaRPr lang="en-GB" dirty="0"/>
          </a:p>
        </p:txBody>
      </p:sp>
      <p:pic>
        <p:nvPicPr>
          <p:cNvPr id="1026" name="Picture 2" descr="Image result for play button">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920" b="10645"/>
          <a:stretch/>
        </p:blipFill>
        <p:spPr bwMode="auto">
          <a:xfrm>
            <a:off x="3476624" y="2195572"/>
            <a:ext cx="5238750" cy="368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878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There are, of course, risks</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929116" y="2222287"/>
            <a:ext cx="9016388" cy="4490607"/>
          </a:xfrm>
          <a:prstGeom prst="rect">
            <a:avLst/>
          </a:prstGeom>
        </p:spPr>
      </p:pic>
    </p:spTree>
    <p:extLst>
      <p:ext uri="{BB962C8B-B14F-4D97-AF65-F5344CB8AC3E}">
        <p14:creationId xmlns:p14="http://schemas.microsoft.com/office/powerpoint/2010/main" val="2704140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Parents’ Worries</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668278" y="2222287"/>
            <a:ext cx="6440537" cy="4478764"/>
          </a:xfrm>
          <a:prstGeom prst="rect">
            <a:avLst/>
          </a:prstGeom>
        </p:spPr>
      </p:pic>
    </p:spTree>
    <p:extLst>
      <p:ext uri="{BB962C8B-B14F-4D97-AF65-F5344CB8AC3E}">
        <p14:creationId xmlns:p14="http://schemas.microsoft.com/office/powerpoint/2010/main" val="5778309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377</TotalTime>
  <Words>360</Words>
  <Application>Microsoft Office PowerPoint</Application>
  <PresentationFormat>Widescreen</PresentationFormat>
  <Paragraphs>35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Rounded MT Bold</vt:lpstr>
      <vt:lpstr>Calibri</vt:lpstr>
      <vt:lpstr>Century Gothic</vt:lpstr>
      <vt:lpstr>Wingdings 2</vt:lpstr>
      <vt:lpstr>Quotable</vt:lpstr>
      <vt:lpstr>E-Safety Workshop</vt:lpstr>
      <vt:lpstr>PowerPoint Presentation</vt:lpstr>
      <vt:lpstr>There are lots of benefits to letting our children use the internet</vt:lpstr>
      <vt:lpstr>But we need to manage the difficulties</vt:lpstr>
      <vt:lpstr>PowerPoint Presentation</vt:lpstr>
      <vt:lpstr>What are your biggest worries and concerns about your children using the internet?</vt:lpstr>
      <vt:lpstr>Watch this video- What do you notice?</vt:lpstr>
      <vt:lpstr>There are, of course, risks</vt:lpstr>
      <vt:lpstr>Parents’ Worries</vt:lpstr>
      <vt:lpstr>How can we limit the risks before they become harmful?</vt:lpstr>
      <vt:lpstr>We teach children to be ‘SMART’ online</vt:lpstr>
      <vt:lpstr>Dealing with inappropriate content</vt:lpstr>
      <vt:lpstr>Dealing with inappropriate contact</vt:lpstr>
      <vt:lpstr>Dealing with inappropriate conduct (cyber bullying)</vt:lpstr>
      <vt:lpstr>What do we teach in school?</vt:lpstr>
      <vt:lpstr>As well as…</vt:lpstr>
      <vt:lpstr>We teach children to use the CEOP (Child Exploitation and Online Protection Centre)button </vt:lpstr>
      <vt:lpstr>The CEOP button is not always accessible</vt:lpstr>
      <vt:lpstr>How to limit screen time</vt:lpstr>
      <vt:lpstr>PowerPoint Presentation</vt:lpstr>
      <vt:lpstr>Points to remember</vt:lpstr>
      <vt:lpstr>Useful websites</vt:lpstr>
    </vt:vector>
  </TitlesOfParts>
  <Company>Barnes Farm Jr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jhollick</dc:creator>
  <cp:lastModifiedBy>jhollick</cp:lastModifiedBy>
  <cp:revision>27</cp:revision>
  <cp:lastPrinted>2019-03-19T11:46:11Z</cp:lastPrinted>
  <dcterms:created xsi:type="dcterms:W3CDTF">2019-01-22T09:18:40Z</dcterms:created>
  <dcterms:modified xsi:type="dcterms:W3CDTF">2019-03-19T11:55:11Z</dcterms:modified>
</cp:coreProperties>
</file>