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8" r:id="rId5"/>
  </p:sldMasterIdLst>
  <p:notesMasterIdLst>
    <p:notesMasterId r:id="rId13"/>
  </p:notesMasterIdLst>
  <p:sldIdLst>
    <p:sldId id="256" r:id="rId6"/>
    <p:sldId id="277" r:id="rId7"/>
    <p:sldId id="264" r:id="rId8"/>
    <p:sldId id="262" r:id="rId9"/>
    <p:sldId id="271" r:id="rId10"/>
    <p:sldId id="286" r:id="rId11"/>
    <p:sldId id="265" r:id="rId1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D09ADE-A780-3238-FF22-9A98E6CA6BBD}" v="1617" dt="2022-09-19T13:08:44.931"/>
    <p1510:client id="{0DA6FC94-D8D2-CE4B-379E-6B7DF92BA682}" v="95" dt="2022-09-09T12:45:06.639"/>
    <p1510:client id="{1254ECCF-7DD6-F4AE-1876-05500069D520}" v="211" dt="2023-09-20T14:54:44.429"/>
    <p1510:client id="{1BFD31FB-150F-DB5B-7000-93E6EF467223}" v="812" dt="2022-09-19T17:15:40.555"/>
    <p1510:client id="{5B56314B-5425-FB97-E50B-03D626351662}" v="12" dt="2022-09-21T15:30:27.213"/>
    <p1510:client id="{85975C2B-0803-C044-4B04-063AD01038E9}" v="133" dt="2023-09-19T15:06:06.273"/>
    <p1510:client id="{920C7F06-66BE-819A-9C22-54402E54BCE4}" v="705" dt="2023-09-18T13:10:46.310"/>
    <p1510:client id="{B8459C1F-A6CD-2C4E-6C47-EDB44E1EA589}" v="8" dt="2023-09-19T16:00:57.301"/>
    <p1510:client id="{BC308AB0-0A35-DD24-74CD-65EA45D9D57C}" v="1284" dt="2022-09-20T14:54:12.4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83EF7-F712-40C0-8371-582139777F9A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89F9B-06AF-409C-81BA-FFDEDF6EE6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781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89F9B-06AF-409C-81BA-FFDEDF6EE6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841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89F9B-06AF-409C-81BA-FFDEDF6EE6E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753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89F9B-06AF-409C-81BA-FFDEDF6EE6E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779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89F9B-06AF-409C-81BA-FFDEDF6EE6E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893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89F9B-06AF-409C-81BA-FFDEDF6EE6E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807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89F9B-06AF-409C-81BA-FFDEDF6EE6E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563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89F9B-06AF-409C-81BA-FFDEDF6EE6E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499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AA83-BC0E-404A-B8F1-ACA7303016D3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582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AA83-BC0E-404A-B8F1-ACA7303016D3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35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AA83-BC0E-404A-B8F1-ACA7303016D3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2928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AA83-BC0E-404A-B8F1-ACA7303016D3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552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AA83-BC0E-404A-B8F1-ACA7303016D3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82318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AA83-BC0E-404A-B8F1-ACA7303016D3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366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AA83-BC0E-404A-B8F1-ACA7303016D3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07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AA83-BC0E-404A-B8F1-ACA7303016D3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8665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CA6FAA83-BC0E-404A-B8F1-ACA7303016D3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4539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AA83-BC0E-404A-B8F1-ACA7303016D3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464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A6FAA83-BC0E-404A-B8F1-ACA7303016D3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538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AA83-BC0E-404A-B8F1-ACA7303016D3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6201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AA83-BC0E-404A-B8F1-ACA7303016D3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5836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AA83-BC0E-404A-B8F1-ACA7303016D3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8867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AA83-BC0E-404A-B8F1-ACA7303016D3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7398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AA83-BC0E-404A-B8F1-ACA7303016D3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1345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AA83-BC0E-404A-B8F1-ACA7303016D3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638521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A6FAA83-BC0E-404A-B8F1-ACA7303016D3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934307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AA83-BC0E-404A-B8F1-ACA7303016D3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0940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AA83-BC0E-404A-B8F1-ACA7303016D3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49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AA83-BC0E-404A-B8F1-ACA7303016D3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481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AA83-BC0E-404A-B8F1-ACA7303016D3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062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AA83-BC0E-404A-B8F1-ACA7303016D3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467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AA83-BC0E-404A-B8F1-ACA7303016D3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03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AA83-BC0E-404A-B8F1-ACA7303016D3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46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AA83-BC0E-404A-B8F1-ACA7303016D3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475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AA83-BC0E-404A-B8F1-ACA7303016D3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508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FAA83-BC0E-404A-B8F1-ACA7303016D3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001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A6FAA83-BC0E-404A-B8F1-ACA7303016D3}" type="datetimeFigureOut">
              <a:rPr lang="en-GB" smtClean="0"/>
              <a:t>21/09/2023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A07D176-356D-45E3-85E3-E31CDC00CA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198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emote@barnesfarm-jun.essex.sch.uk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B4C2A-9D69-48BF-A559-D743E62E74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693292"/>
            <a:ext cx="7766936" cy="1646302"/>
          </a:xfrm>
        </p:spPr>
        <p:txBody>
          <a:bodyPr/>
          <a:lstStyle/>
          <a:p>
            <a:pPr algn="ctr"/>
            <a:r>
              <a:rPr lang="en-GB" sz="6000" b="1"/>
              <a:t>Parent Information Year 6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751" y="923214"/>
            <a:ext cx="1877568" cy="130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550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8626" y="431478"/>
            <a:ext cx="9914574" cy="60016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600" b="1" u="sng" dirty="0"/>
              <a:t>Children should bring to school each day: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b="1" u="sng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Pupil passport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Reading book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Water bottle (named)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Healthy snack (e.g. fruit or vegetables)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Waterproof coat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Mobile phone (only if walking home alone; must be turned off when on school site)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/>
          </a:p>
          <a:p>
            <a:r>
              <a:rPr lang="en-GB" sz="2400" b="1" dirty="0"/>
              <a:t>In order to encourage responsibility and independence, the office will </a:t>
            </a:r>
            <a:r>
              <a:rPr lang="en-GB" sz="2400" b="1" u="sng" dirty="0"/>
              <a:t>not</a:t>
            </a:r>
            <a:r>
              <a:rPr lang="en-GB" sz="2400" b="1" dirty="0"/>
              <a:t> be calling home if children have forgotten any items (e.g. homework or PE kit). Please support us with this to help prepare your child for secondary school.</a:t>
            </a:r>
          </a:p>
        </p:txBody>
      </p:sp>
    </p:spTree>
    <p:extLst>
      <p:ext uri="{BB962C8B-B14F-4D97-AF65-F5344CB8AC3E}">
        <p14:creationId xmlns:p14="http://schemas.microsoft.com/office/powerpoint/2010/main" val="973922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9064" y="285341"/>
            <a:ext cx="9968362" cy="270843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600" b="1" u="sng"/>
              <a:t>PE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/>
              <a:t>PE days are Mondays and every 4th Friday – please read the weekly newsletter as dates can change.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/>
              <a:t>Children can come to school wearing PE kit on these days.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/>
          </a:p>
          <a:p>
            <a:endParaRPr lang="en-GB" sz="2800"/>
          </a:p>
        </p:txBody>
      </p:sp>
      <p:pic>
        <p:nvPicPr>
          <p:cNvPr id="3" name="Picture 3" descr="Table&#10;&#10;Description automatically generated">
            <a:extLst>
              <a:ext uri="{FF2B5EF4-FFF2-40B4-BE49-F238E27FC236}">
                <a16:creationId xmlns:a16="http://schemas.microsoft.com/office/drawing/2014/main" id="{97D03832-C40D-2F70-F99A-C05460F6A5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645" y="3173526"/>
            <a:ext cx="9298487" cy="3155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47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7838" y="134425"/>
            <a:ext cx="10852867" cy="60016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400" b="1" u="sng" dirty="0"/>
              <a:t>Home Learning </a:t>
            </a:r>
            <a:endParaRPr lang="en-US" sz="2400" dirty="0"/>
          </a:p>
          <a:p>
            <a:r>
              <a:rPr lang="en-GB" sz="2400" b="1" u="sng" dirty="0"/>
              <a:t>Weekly Expectations before October half term:</a:t>
            </a: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Maths </a:t>
            </a:r>
            <a:r>
              <a:rPr lang="en-GB" sz="2400" dirty="0"/>
              <a:t>- sheet or arithmetic test (no more than 30 mins)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English </a:t>
            </a:r>
            <a:r>
              <a:rPr lang="en-GB" sz="2400" dirty="0"/>
              <a:t>- comprehension sheet (no more than 30 mins)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Reading</a:t>
            </a:r>
            <a:r>
              <a:rPr lang="en-GB" sz="2400" dirty="0"/>
              <a:t> – daily for at least 15 minutes; pupils can choose a book from the school library or one from home. </a:t>
            </a:r>
            <a:r>
              <a:rPr lang="en-GB" sz="2400" dirty="0">
                <a:ea typeface="+mn-lt"/>
                <a:cs typeface="+mn-lt"/>
              </a:rPr>
              <a:t>Pupil passports should be signed weekly by a parent / carer. Comprehension homework counts as one read.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Spellings – </a:t>
            </a:r>
            <a:r>
              <a:rPr lang="en-GB" sz="2400" dirty="0"/>
              <a:t>practise words of the week and other spellings patterns taught in class</a:t>
            </a:r>
            <a:endParaRPr lang="en-GB" sz="2400" dirty="0">
              <a:ea typeface="+mn-lt"/>
              <a:cs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Practise multiplication and division facts (e.g. TT Rockstars)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>
                <a:ea typeface="+mn-lt"/>
                <a:cs typeface="+mn-lt"/>
              </a:rPr>
              <a:t>Homework is set weekly on a Friday and due in the following Thursday to go through in class.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If children are finding their homework tricky, please put a note in their passport or speak to an adult in the class before Thursday so they can go through with them.</a:t>
            </a:r>
          </a:p>
        </p:txBody>
      </p:sp>
    </p:spTree>
    <p:extLst>
      <p:ext uri="{BB962C8B-B14F-4D97-AF65-F5344CB8AC3E}">
        <p14:creationId xmlns:p14="http://schemas.microsoft.com/office/powerpoint/2010/main" val="3587041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7838" y="179249"/>
            <a:ext cx="9756815" cy="59400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600" b="1" u="sng" dirty="0"/>
              <a:t>Home Learning </a:t>
            </a:r>
            <a:endParaRPr lang="en-US"/>
          </a:p>
          <a:p>
            <a:r>
              <a:rPr lang="en-GB" sz="3200" b="1" u="sng" dirty="0"/>
              <a:t>Weekly Expectations after October half term:</a:t>
            </a:r>
            <a:endParaRPr lang="en-GB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b="1" dirty="0"/>
              <a:t>Rising Star Achieve 100 revision books</a:t>
            </a:r>
            <a:br>
              <a:rPr lang="en-GB" sz="2600" b="1" dirty="0"/>
            </a:br>
            <a:r>
              <a:rPr lang="en-GB" sz="2600" dirty="0"/>
              <a:t>The pupils will be given a separate workbook for GPS, Maths and reading comprehension along with a study revision book (which must be returned at the end of the year).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b="1" dirty="0"/>
              <a:t>Reading</a:t>
            </a:r>
            <a:r>
              <a:rPr lang="en-GB" sz="2600" dirty="0"/>
              <a:t> – daily for at least 15 minutes (as before)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b="1" dirty="0"/>
              <a:t>Spellings – </a:t>
            </a:r>
            <a:r>
              <a:rPr lang="en-GB" sz="2600" dirty="0"/>
              <a:t>practise words of the week and other spellings patterns taught in class (as before)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b="1" dirty="0"/>
              <a:t>Times Tables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600" b="1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600" b="1"/>
          </a:p>
          <a:p>
            <a:r>
              <a:rPr lang="en-GB" sz="2600" b="1" dirty="0"/>
              <a:t>Homework is due in on Thursday; we will go through the pages that have been set during lesson time.</a:t>
            </a:r>
          </a:p>
        </p:txBody>
      </p:sp>
    </p:spTree>
    <p:extLst>
      <p:ext uri="{BB962C8B-B14F-4D97-AF65-F5344CB8AC3E}">
        <p14:creationId xmlns:p14="http://schemas.microsoft.com/office/powerpoint/2010/main" val="1442934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8626" y="431478"/>
            <a:ext cx="10202121" cy="74174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600" b="1" u="sng" dirty="0"/>
              <a:t>Important Dates for your Diary:</a:t>
            </a:r>
          </a:p>
          <a:p>
            <a:endParaRPr lang="en-GB" sz="3600" b="1" u="sng"/>
          </a:p>
          <a:p>
            <a:pPr marL="571500" indent="-571500">
              <a:buFont typeface="Arial"/>
              <a:buChar char="•"/>
            </a:pPr>
            <a:r>
              <a:rPr lang="en-GB" sz="3600" dirty="0"/>
              <a:t>Secondary School application deadline </a:t>
            </a:r>
            <a:br>
              <a:rPr lang="en-GB" sz="3600" dirty="0"/>
            </a:br>
            <a:r>
              <a:rPr lang="en-GB" sz="3600" dirty="0"/>
              <a:t>--&gt; </a:t>
            </a:r>
            <a:r>
              <a:rPr lang="en-GB" sz="3600" b="1" dirty="0"/>
              <a:t>31st October</a:t>
            </a:r>
          </a:p>
          <a:p>
            <a:pPr marL="571500" indent="-571500">
              <a:buFont typeface="Arial"/>
              <a:buChar char="•"/>
            </a:pPr>
            <a:r>
              <a:rPr lang="en-GB" sz="3600" dirty="0"/>
              <a:t>Kingswood residential --&gt; </a:t>
            </a:r>
            <a:r>
              <a:rPr lang="en-GB" sz="3600" b="1" dirty="0"/>
              <a:t>15th </a:t>
            </a:r>
            <a:r>
              <a:rPr lang="en-GB" sz="3600" b="1"/>
              <a:t>October – 18th October</a:t>
            </a:r>
            <a:endParaRPr lang="en-GB" b="1" dirty="0"/>
          </a:p>
          <a:p>
            <a:pPr marL="571500" indent="-571500">
              <a:buFont typeface="Arial"/>
              <a:buChar char="•"/>
            </a:pPr>
            <a:r>
              <a:rPr lang="en-GB" sz="3600" dirty="0"/>
              <a:t>Parent consultations --&gt; </a:t>
            </a:r>
            <a:r>
              <a:rPr lang="en-GB" sz="3600" b="1" dirty="0"/>
              <a:t>7th &amp; 9th November</a:t>
            </a:r>
            <a:endParaRPr lang="en-GB" b="1"/>
          </a:p>
          <a:p>
            <a:pPr marL="571500" indent="-571500">
              <a:buFont typeface="Arial"/>
              <a:buChar char="•"/>
            </a:pPr>
            <a:r>
              <a:rPr lang="en-GB" sz="3600" dirty="0"/>
              <a:t>Mock SATs week --&gt; </a:t>
            </a:r>
            <a:r>
              <a:rPr lang="en-GB" sz="3600" b="1" dirty="0"/>
              <a:t>W/C 5th February</a:t>
            </a:r>
            <a:endParaRPr lang="en-GB" sz="3600" b="1" u="sng" dirty="0"/>
          </a:p>
          <a:p>
            <a:pPr marL="571500" indent="-571500">
              <a:buFont typeface="Arial"/>
              <a:buChar char="•"/>
            </a:pPr>
            <a:r>
              <a:rPr lang="en-GB" sz="3600" dirty="0"/>
              <a:t>Secondary schools allocated --&gt; </a:t>
            </a:r>
            <a:r>
              <a:rPr lang="en-GB" sz="3600" b="1" dirty="0"/>
              <a:t>1st March</a:t>
            </a:r>
          </a:p>
          <a:p>
            <a:pPr marL="571500" indent="-571500">
              <a:buFont typeface="Arial"/>
              <a:buChar char="•"/>
            </a:pPr>
            <a:r>
              <a:rPr lang="en-GB" sz="3600" dirty="0"/>
              <a:t>SATs week --&gt; </a:t>
            </a:r>
            <a:r>
              <a:rPr lang="en-GB" sz="3600" b="1" dirty="0"/>
              <a:t>W/C 13th May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b="1" u="sng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/>
          </a:p>
          <a:p>
            <a:endParaRPr lang="en-GB" sz="2800"/>
          </a:p>
          <a:p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906465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5132" y="267661"/>
            <a:ext cx="10018403" cy="563231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3600" b="1" u="sng" dirty="0"/>
              <a:t>Keeping in Touch</a:t>
            </a:r>
            <a:endParaRPr lang="en-GB" sz="3600" b="1" u="sng"/>
          </a:p>
          <a:p>
            <a:endParaRPr lang="en-GB" sz="32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Parent consultations November/February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Appointments with your child’s teacher can be made via the office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Communication page in the back of pupil passport</a:t>
            </a:r>
            <a:endParaRPr lang="en-GB" sz="3200" dirty="0">
              <a:ea typeface="+mn-lt"/>
              <a:cs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ea typeface="+mn-lt"/>
                <a:cs typeface="+mn-lt"/>
              </a:rPr>
              <a:t>Emails to – </a:t>
            </a:r>
            <a:r>
              <a:rPr lang="en-GB" sz="3200" dirty="0">
                <a:ea typeface="+mn-lt"/>
                <a:cs typeface="+mn-lt"/>
                <a:hlinkClick r:id="rId3"/>
              </a:rPr>
              <a:t>Remotesupport@barnesfarm-jun.essex.sch.uk</a:t>
            </a:r>
            <a:endParaRPr lang="en-GB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Further information can be found on the school website or in the pupil passport</a:t>
            </a:r>
          </a:p>
          <a:p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32084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7B358FDBE3554298018162308FEBA2" ma:contentTypeVersion="19" ma:contentTypeDescription="Create a new document." ma:contentTypeScope="" ma:versionID="bf2c756556d7230d7a2ad89cf407da19">
  <xsd:schema xmlns:xsd="http://www.w3.org/2001/XMLSchema" xmlns:xs="http://www.w3.org/2001/XMLSchema" xmlns:p="http://schemas.microsoft.com/office/2006/metadata/properties" xmlns:ns2="d68cfcf9-e0b7-4848-970a-88d9584ba0e1" xmlns:ns3="baa8998f-3dc0-460b-967b-ca36a357630a" targetNamespace="http://schemas.microsoft.com/office/2006/metadata/properties" ma:root="true" ma:fieldsID="3a64fed4072df6f1c23b44572e452f80" ns2:_="" ns3:_="">
    <xsd:import namespace="d68cfcf9-e0b7-4848-970a-88d9584ba0e1"/>
    <xsd:import namespace="baa8998f-3dc0-460b-967b-ca36a35763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Allincluded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8cfcf9-e0b7-4848-970a-88d9584ba0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Allincluded" ma:index="19" nillable="true" ma:displayName="All included " ma:format="Dropdown" ma:list="UserInfo" ma:SharePointGroup="0" ma:internalName="Allincluded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cc8699c-58b4-43a0-b8af-430242fbbe7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a8998f-3dc0-460b-967b-ca36a357630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58c1cdd-e3de-4d8f-ab3f-e66ec0b4b53d}" ma:internalName="TaxCatchAll" ma:showField="CatchAllData" ma:web="baa8998f-3dc0-460b-967b-ca36a35763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llincluded xmlns="d68cfcf9-e0b7-4848-970a-88d9584ba0e1">
      <UserInfo>
        <DisplayName/>
        <AccountId xsi:nil="true"/>
        <AccountType/>
      </UserInfo>
    </Allincluded>
    <TaxCatchAll xmlns="baa8998f-3dc0-460b-967b-ca36a357630a" xsi:nil="true"/>
    <lcf76f155ced4ddcb4097134ff3c332f xmlns="d68cfcf9-e0b7-4848-970a-88d9584ba0e1">
      <Terms xmlns="http://schemas.microsoft.com/office/infopath/2007/PartnerControls"/>
    </lcf76f155ced4ddcb4097134ff3c332f>
    <SharedWithUsers xmlns="baa8998f-3dc0-460b-967b-ca36a357630a">
      <UserInfo>
        <DisplayName>Ross McTaggart</DisplayName>
        <AccountId>18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BAA86B-CD5F-4D1B-A41E-1FA083CE8B22}">
  <ds:schemaRefs>
    <ds:schemaRef ds:uri="baa8998f-3dc0-460b-967b-ca36a357630a"/>
    <ds:schemaRef ds:uri="d68cfcf9-e0b7-4848-970a-88d9584ba0e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BECBCA9-5214-4D64-B330-9490B0B7AC9E}">
  <ds:schemaRefs>
    <ds:schemaRef ds:uri="baa8998f-3dc0-460b-967b-ca36a357630a"/>
    <ds:schemaRef ds:uri="d68cfcf9-e0b7-4848-970a-88d9584ba0e1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0091735-BAF1-4C2B-99B0-CA1A2638B8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Application>Microsoft Office PowerPoint</Application>
  <PresentationFormat>Widescreen</PresentationFormat>
  <Slides>7</Slides>
  <Notes>7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Facet</vt:lpstr>
      <vt:lpstr>Savon</vt:lpstr>
      <vt:lpstr>Parent Information Year 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Information Meeting</dc:title>
  <dc:creator>head</dc:creator>
  <cp:revision>40</cp:revision>
  <cp:lastPrinted>2018-11-07T17:38:58Z</cp:lastPrinted>
  <dcterms:created xsi:type="dcterms:W3CDTF">2018-10-08T15:27:14Z</dcterms:created>
  <dcterms:modified xsi:type="dcterms:W3CDTF">2023-09-21T12:49:59Z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0x010100EA7B358FDBE3554298018162308FEBA2</vt:lpwstr>
  </property>
  <property fmtid="{D5CDD505-2E9C-101B-9397-08002B2CF9AE}" pid="3" name="MediaServiceImageTags">
    <vt:lpwstr/>
  </property>
</Properties>
</file>