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8" r:id="rId6"/>
    <p:sldId id="295" r:id="rId7"/>
    <p:sldId id="2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3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123" d="100"/>
          <a:sy n="123" d="100"/>
        </p:scale>
        <p:origin x="-11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73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7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31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14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54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4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4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87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25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42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468A7-F354-4C5B-BF25-DBDE3763AFAD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D91C-518F-414F-B96F-558D2F32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03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v.uk/apply-for-secondary-school-pla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lls@boswells-schoo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93954" y="1063167"/>
            <a:ext cx="10515600" cy="5794833"/>
          </a:xfrm>
        </p:spPr>
        <p:txBody>
          <a:bodyPr/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Boswells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community of lifelong learners where everyone can thrive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prospective parents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016" y="160256"/>
            <a:ext cx="2391477" cy="2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73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values and ethos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‘An outstanding education for all our students’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High quality teaching and learning</a:t>
            </a:r>
          </a:p>
          <a:p>
            <a:r>
              <a:rPr lang="en-GB" dirty="0"/>
              <a:t>Exemplary Behaviour</a:t>
            </a:r>
          </a:p>
          <a:p>
            <a:r>
              <a:rPr lang="en-GB" dirty="0"/>
              <a:t>High Achievement</a:t>
            </a:r>
          </a:p>
          <a:p>
            <a:r>
              <a:rPr lang="en-GB" dirty="0"/>
              <a:t>Aspiration</a:t>
            </a:r>
          </a:p>
          <a:p>
            <a:r>
              <a:rPr lang="en-GB" dirty="0"/>
              <a:t>Personalised Curriculum</a:t>
            </a:r>
          </a:p>
          <a:p>
            <a:r>
              <a:rPr lang="en-GB" dirty="0"/>
              <a:t>Developing Character</a:t>
            </a:r>
          </a:p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07" y="243987"/>
            <a:ext cx="1555175" cy="15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27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Boswells School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One of the highest performing schools in Essex</a:t>
            </a:r>
          </a:p>
          <a:p>
            <a:r>
              <a:rPr lang="en-GB" dirty="0" smtClean="0"/>
              <a:t>83% </a:t>
            </a:r>
            <a:r>
              <a:rPr lang="en-GB" dirty="0"/>
              <a:t>‘Good Pass’ in English (national 65%), </a:t>
            </a:r>
            <a:r>
              <a:rPr lang="en-GB" dirty="0" smtClean="0"/>
              <a:t>72% </a:t>
            </a:r>
            <a:r>
              <a:rPr lang="en-GB" dirty="0"/>
              <a:t>in Maths (national </a:t>
            </a:r>
            <a:r>
              <a:rPr lang="en-GB" dirty="0" smtClean="0"/>
              <a:t>60%) </a:t>
            </a:r>
            <a:endParaRPr lang="en-GB" dirty="0"/>
          </a:p>
          <a:p>
            <a:r>
              <a:rPr lang="en-GB" dirty="0" smtClean="0"/>
              <a:t>High percentage of Grades 7, 8 and 9 at GCSE</a:t>
            </a:r>
            <a:endParaRPr lang="en-GB" dirty="0"/>
          </a:p>
          <a:p>
            <a:r>
              <a:rPr lang="en-GB" dirty="0"/>
              <a:t>A </a:t>
            </a:r>
            <a:r>
              <a:rPr lang="en-GB" dirty="0" smtClean="0"/>
              <a:t>Level – 55</a:t>
            </a:r>
            <a:r>
              <a:rPr lang="en-GB" dirty="0"/>
              <a:t>%</a:t>
            </a:r>
            <a:r>
              <a:rPr lang="en-GB" dirty="0" smtClean="0"/>
              <a:t> </a:t>
            </a:r>
            <a:r>
              <a:rPr lang="en-GB" dirty="0"/>
              <a:t>A*-</a:t>
            </a:r>
            <a:r>
              <a:rPr lang="en-GB" dirty="0" smtClean="0"/>
              <a:t>B, 88% A*-C grades – Amongst the best in the county</a:t>
            </a:r>
            <a:endParaRPr lang="en-GB" dirty="0"/>
          </a:p>
          <a:p>
            <a:r>
              <a:rPr lang="en-GB" dirty="0"/>
              <a:t>An academic education for every student</a:t>
            </a:r>
          </a:p>
          <a:p>
            <a:r>
              <a:rPr lang="en-GB" dirty="0"/>
              <a:t>Outstanding extra curricular provision</a:t>
            </a:r>
          </a:p>
          <a:p>
            <a:r>
              <a:rPr lang="en-GB" dirty="0"/>
              <a:t>High parental satisfaction with the school-both internal surveys and </a:t>
            </a:r>
            <a:r>
              <a:rPr lang="en-GB" dirty="0" err="1"/>
              <a:t>ParentView</a:t>
            </a:r>
            <a:endParaRPr lang="en-GB" dirty="0"/>
          </a:p>
          <a:p>
            <a:r>
              <a:rPr lang="en-GB" dirty="0"/>
              <a:t>Excellent partnerships between home and school</a:t>
            </a:r>
          </a:p>
          <a:p>
            <a:r>
              <a:rPr lang="en-GB" dirty="0"/>
              <a:t>‘Start with the end in mind</a:t>
            </a:r>
            <a:r>
              <a:rPr lang="en-GB" dirty="0" smtClean="0"/>
              <a:t>’ 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07" y="243987"/>
            <a:ext cx="1555175" cy="15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34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Admissions Criteria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634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900" dirty="0"/>
              <a:t>Looked after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900" dirty="0" smtClean="0"/>
              <a:t>Siblings</a:t>
            </a:r>
            <a:endParaRPr lang="en-GB" sz="2900" dirty="0"/>
          </a:p>
          <a:p>
            <a:pPr marL="514350" indent="-514350">
              <a:buFont typeface="+mj-lt"/>
              <a:buAutoNum type="arabicPeriod"/>
            </a:pPr>
            <a:r>
              <a:rPr lang="en-GB" sz="2900" dirty="0" smtClean="0"/>
              <a:t>Children </a:t>
            </a:r>
            <a:r>
              <a:rPr lang="en-GB" sz="2900" dirty="0"/>
              <a:t>of staff*</a:t>
            </a:r>
          </a:p>
          <a:p>
            <a:pPr marL="0" indent="0">
              <a:buNone/>
            </a:pPr>
            <a:r>
              <a:rPr lang="en-GB" sz="2900" dirty="0" smtClean="0"/>
              <a:t>4.     </a:t>
            </a:r>
            <a:r>
              <a:rPr lang="en-GB" sz="2900" dirty="0"/>
              <a:t> </a:t>
            </a:r>
            <a:r>
              <a:rPr lang="en-GB" sz="2900" dirty="0" smtClean="0"/>
              <a:t>   Where </a:t>
            </a:r>
            <a:r>
              <a:rPr lang="en-GB" sz="2900" dirty="0"/>
              <a:t>the child attends one of the following schools, </a:t>
            </a:r>
            <a:r>
              <a:rPr lang="en-GB" sz="2900" dirty="0" smtClean="0"/>
              <a:t>irrespective </a:t>
            </a:r>
            <a:r>
              <a:rPr lang="en-GB" sz="2900" dirty="0"/>
              <a:t>of place of residence</a:t>
            </a:r>
            <a:r>
              <a:rPr lang="en-GB" sz="2900" dirty="0" smtClean="0"/>
              <a:t>:</a:t>
            </a:r>
          </a:p>
          <a:p>
            <a:pPr marL="0" indent="0">
              <a:buNone/>
            </a:pPr>
            <a:endParaRPr lang="en-GB" sz="2900" dirty="0" smtClean="0"/>
          </a:p>
          <a:p>
            <a:pPr lvl="1"/>
            <a:r>
              <a:rPr lang="en-US" sz="2900" dirty="0" smtClean="0"/>
              <a:t>Barnes </a:t>
            </a:r>
            <a:r>
              <a:rPr lang="en-US" sz="2900" dirty="0"/>
              <a:t>Farm Junior School</a:t>
            </a:r>
            <a:endParaRPr lang="en-GB" sz="2900" dirty="0"/>
          </a:p>
          <a:p>
            <a:pPr lvl="1"/>
            <a:r>
              <a:rPr lang="en-US" sz="2900" dirty="0" err="1"/>
              <a:t>Boreham</a:t>
            </a:r>
            <a:r>
              <a:rPr lang="en-US" sz="2900" dirty="0"/>
              <a:t> Primary School</a:t>
            </a:r>
            <a:endParaRPr lang="en-GB" sz="2900" dirty="0"/>
          </a:p>
          <a:p>
            <a:pPr lvl="1"/>
            <a:r>
              <a:rPr lang="en-GB" sz="2900" dirty="0"/>
              <a:t>Chancellor Park Primary School</a:t>
            </a:r>
          </a:p>
          <a:p>
            <a:pPr lvl="1"/>
            <a:r>
              <a:rPr lang="en-GB" sz="2900" dirty="0" err="1"/>
              <a:t>Perryfields</a:t>
            </a:r>
            <a:r>
              <a:rPr lang="en-GB" sz="2900" dirty="0"/>
              <a:t> Junior School</a:t>
            </a:r>
          </a:p>
          <a:p>
            <a:pPr lvl="1"/>
            <a:r>
              <a:rPr lang="en-GB" sz="2900" dirty="0"/>
              <a:t>Springfield Primary School</a:t>
            </a:r>
          </a:p>
          <a:p>
            <a:pPr lvl="1"/>
            <a:r>
              <a:rPr lang="en-GB" sz="2900" dirty="0"/>
              <a:t>The Bishops’ Church of England and Catholic Primary School</a:t>
            </a:r>
          </a:p>
          <a:p>
            <a:pPr lvl="1"/>
            <a:r>
              <a:rPr lang="en-GB" sz="2900" dirty="0"/>
              <a:t>The Cathedral Church of England Voluntary Aided Primary School</a:t>
            </a:r>
          </a:p>
          <a:p>
            <a:pPr lvl="1"/>
            <a:r>
              <a:rPr lang="en-GB" sz="2900" dirty="0"/>
              <a:t>The Tyrrells Primary School</a:t>
            </a:r>
          </a:p>
          <a:p>
            <a:pPr lvl="1"/>
            <a:r>
              <a:rPr lang="en-GB" sz="2900" dirty="0"/>
              <a:t>Trinity Road Primary </a:t>
            </a:r>
            <a:r>
              <a:rPr lang="en-GB" sz="2900" dirty="0" smtClean="0"/>
              <a:t>School</a:t>
            </a:r>
            <a:endParaRPr lang="en-GB" sz="2900" dirty="0"/>
          </a:p>
          <a:p>
            <a:pPr marL="0" indent="0">
              <a:buNone/>
            </a:pPr>
            <a:endParaRPr lang="en-GB" sz="2900" dirty="0" smtClean="0"/>
          </a:p>
          <a:p>
            <a:pPr marL="0" indent="0">
              <a:buNone/>
            </a:pPr>
            <a:r>
              <a:rPr lang="en-GB" sz="2900" dirty="0" smtClean="0"/>
              <a:t>5.       Children </a:t>
            </a:r>
            <a:r>
              <a:rPr lang="en-GB" sz="2900" dirty="0"/>
              <a:t>living in the Priority Admissions Area</a:t>
            </a:r>
          </a:p>
          <a:p>
            <a:pPr marL="0" indent="0">
              <a:buNone/>
            </a:pPr>
            <a:r>
              <a:rPr lang="en-GB" sz="2900" dirty="0" smtClean="0"/>
              <a:t> </a:t>
            </a:r>
            <a:endParaRPr lang="en-GB" sz="2900" dirty="0"/>
          </a:p>
          <a:p>
            <a:pPr marL="0" indent="0">
              <a:buNone/>
            </a:pPr>
            <a:r>
              <a:rPr lang="en-GB" sz="2900" dirty="0" smtClean="0"/>
              <a:t>6.      All </a:t>
            </a:r>
            <a:r>
              <a:rPr lang="en-GB" sz="2900" dirty="0"/>
              <a:t>other applications (judged on distance from school)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07" y="243987"/>
            <a:ext cx="1555175" cy="15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8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smooth transition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Individual Parent </a:t>
            </a:r>
            <a:r>
              <a:rPr lang="en-GB" dirty="0"/>
              <a:t>M</a:t>
            </a:r>
            <a:r>
              <a:rPr lang="en-GB" dirty="0" smtClean="0"/>
              <a:t>eetings</a:t>
            </a:r>
          </a:p>
          <a:p>
            <a:r>
              <a:rPr lang="en-GB" dirty="0" smtClean="0"/>
              <a:t>Primary School Visits</a:t>
            </a:r>
          </a:p>
          <a:p>
            <a:r>
              <a:rPr lang="en-GB" dirty="0" smtClean="0"/>
              <a:t>Two Induction Days</a:t>
            </a:r>
          </a:p>
          <a:p>
            <a:r>
              <a:rPr lang="en-GB" dirty="0" smtClean="0"/>
              <a:t>Induction Evening for parents</a:t>
            </a:r>
          </a:p>
          <a:p>
            <a:r>
              <a:rPr lang="en-GB" dirty="0" smtClean="0"/>
              <a:t>Induction Disco (for students)</a:t>
            </a:r>
          </a:p>
          <a:p>
            <a:r>
              <a:rPr lang="en-GB" dirty="0" smtClean="0"/>
              <a:t>Drinks &amp; Nibbles Evening (for parents)</a:t>
            </a:r>
          </a:p>
          <a:p>
            <a:r>
              <a:rPr lang="en-GB" dirty="0" smtClean="0"/>
              <a:t>First Day back in September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07" y="243987"/>
            <a:ext cx="1555175" cy="15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Information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All parents who put Boswells as their first choice last year, obtained a place at the school.</a:t>
            </a:r>
          </a:p>
          <a:p>
            <a:endParaRPr lang="en-GB" dirty="0"/>
          </a:p>
          <a:p>
            <a:r>
              <a:rPr lang="en-GB" dirty="0" smtClean="0"/>
              <a:t>We will be running transport from </a:t>
            </a:r>
            <a:r>
              <a:rPr lang="en-GB" dirty="0" err="1" smtClean="0"/>
              <a:t>Boreham</a:t>
            </a:r>
            <a:r>
              <a:rPr lang="en-GB" dirty="0" smtClean="0"/>
              <a:t> through Chelmer Village to Boswells from September 2020.</a:t>
            </a:r>
          </a:p>
          <a:p>
            <a:endParaRPr lang="en-GB" dirty="0"/>
          </a:p>
          <a:p>
            <a:r>
              <a:rPr lang="en-GB" dirty="0" smtClean="0"/>
              <a:t>The Boswells School works closely with Barnes Farm Infants and Juniors as both are part of the Chelmsford Learning Partnership.</a:t>
            </a:r>
          </a:p>
          <a:p>
            <a:endParaRPr lang="en-GB" dirty="0"/>
          </a:p>
          <a:p>
            <a:r>
              <a:rPr lang="en-GB" dirty="0" smtClean="0"/>
              <a:t>You must submit the online form to Essex by 31</a:t>
            </a:r>
            <a:r>
              <a:rPr lang="en-GB" baseline="30000" dirty="0" smtClean="0"/>
              <a:t>st</a:t>
            </a:r>
            <a:r>
              <a:rPr lang="en-GB" dirty="0" smtClean="0"/>
              <a:t> October, otherwise they will put you to the bottom of the list. </a:t>
            </a:r>
            <a:r>
              <a:rPr lang="en-GB" dirty="0">
                <a:hlinkClick r:id="rId2"/>
              </a:rPr>
              <a:t>https://www.gov.uk/apply-for-secondary-school-place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07" y="243987"/>
            <a:ext cx="1555175" cy="15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88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Visit us……..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Open Evening</a:t>
            </a:r>
          </a:p>
          <a:p>
            <a:pPr marL="0" indent="0">
              <a:buNone/>
            </a:pPr>
            <a:r>
              <a:rPr lang="en-GB" dirty="0" smtClean="0"/>
              <a:t>Wednesday 2</a:t>
            </a:r>
            <a:r>
              <a:rPr lang="en-GB" baseline="30000" dirty="0" smtClean="0"/>
              <a:t>nd</a:t>
            </a:r>
            <a:r>
              <a:rPr lang="en-GB" dirty="0" smtClean="0"/>
              <a:t> October - 5.30pm to 8.30pm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you missed the Open Week tours and would like to see the school during the school day. Please contact Mrs Lucas: </a:t>
            </a:r>
            <a:r>
              <a:rPr lang="en-GB" dirty="0" smtClean="0">
                <a:hlinkClick r:id="rId2"/>
              </a:rPr>
              <a:t>lls@boswells-school.com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07" y="243987"/>
            <a:ext cx="1555175" cy="15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0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381</Words>
  <Application>Microsoft Office PowerPoint</Application>
  <PresentationFormat>Custom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Boswells School A community of lifelong learners where everyone can thrive   Information for prospective parents</vt:lpstr>
      <vt:lpstr>Our values and ethos</vt:lpstr>
      <vt:lpstr>The Boswells School 2019</vt:lpstr>
      <vt:lpstr>Our Admissions Criteria</vt:lpstr>
      <vt:lpstr>A smooth transition</vt:lpstr>
      <vt:lpstr>Additional Information </vt:lpstr>
      <vt:lpstr>Visit us……..</vt:lpstr>
    </vt:vector>
  </TitlesOfParts>
  <Company>The Boswells Academy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Boswells School: Information for prospective parents</dc:title>
  <dc:creator>Mr P Banks</dc:creator>
  <cp:lastModifiedBy>Head</cp:lastModifiedBy>
  <cp:revision>43</cp:revision>
  <dcterms:created xsi:type="dcterms:W3CDTF">2015-09-16T11:25:18Z</dcterms:created>
  <dcterms:modified xsi:type="dcterms:W3CDTF">2019-09-26T13:56:31Z</dcterms:modified>
</cp:coreProperties>
</file>